
<file path=[Content_Types].xml><?xml version="1.0" encoding="utf-8"?>
<Types xmlns="http://schemas.openxmlformats.org/package/2006/content-types">
  <Override PartName="/ppt/slides/slide18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5.xml" ContentType="application/vnd.openxmlformats-officedocument.presentationml.slide+xml"/>
  <Override PartName="/ppt/notesSlides/notesSlide9.xml" ContentType="application/vnd.openxmlformats-officedocument.presentationml.notesSlide+xml"/>
  <Override PartName="/ppt/notesSlides/notesSlide16.xml" ContentType="application/vnd.openxmlformats-officedocument.presentationml.notesSlide+xml"/>
  <Default Extension="rels" ContentType="application/vnd.openxmlformats-package.relationships+xml"/>
  <Override PartName="/ppt/slides/slide10.xml" ContentType="application/vnd.openxmlformats-officedocument.presentationml.slide+xml"/>
  <Override PartName="/ppt/slideLayouts/slideLayout5.xml" ContentType="application/vnd.openxmlformats-officedocument.presentationml.slideLayout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ppt/handoutMasters/handoutMaster1.xml" ContentType="application/vnd.openxmlformats-officedocument.presentationml.handoutMaster+xml"/>
  <Override PartName="/ppt/slides/slide34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notesSlides/notesSlide12.xml" ContentType="application/vnd.openxmlformats-officedocument.presentationml.notes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Default Extension="jpeg" ContentType="image/jpeg"/>
  <Override PartName="/docProps/app.xml" ContentType="application/vnd.openxmlformats-officedocument.extended-properties+xml"/>
  <Default Extension="xml" ContentType="application/xml"/>
  <Override PartName="/ppt/slides/slide19.xml" ContentType="application/vnd.openxmlformats-officedocument.presentationml.slide+xml"/>
  <Override PartName="/ppt/notesSlides/notesSlide5.xml" ContentType="application/vnd.openxmlformats-officedocument.presentationml.notesSlide+xml"/>
  <Override PartName="/ppt/tableStyles.xml" ContentType="application/vnd.openxmlformats-officedocument.presentationml.tableStyles+xml"/>
  <Override PartName="/ppt/slides/slide15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17.xml" ContentType="application/vnd.openxmlformats-officedocument.presentationml.notesSlide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s/slide27.xml" ContentType="application/vnd.openxmlformats-officedocument.presentationml.slide+xml"/>
  <Override PartName="/ppt/slides/slide35.xml" ContentType="application/vnd.openxmlformats-officedocument.presentationml.slide+xml"/>
  <Override PartName="/ppt/slides/slide2.xml" ContentType="application/vnd.openxmlformats-officedocument.presentationml.slide+xml"/>
  <Default Extension="png" ContentType="image/png"/>
  <Override PartName="/ppt/slideLayouts/slideLayout2.xml" ContentType="application/vnd.openxmlformats-officedocument.presentationml.slideLayout+xml"/>
  <Override PartName="/ppt/theme/theme3.xml" ContentType="application/vnd.openxmlformats-officedocument.them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18.xml" ContentType="application/vnd.openxmlformats-officedocument.presentationml.notesSlide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s/slide3.xml" ContentType="application/vnd.openxmlformats-officedocument.presentationml.slide+xml"/>
  <Override PartName="/ppt/slides/slide28.xml" ContentType="application/vnd.openxmlformats-officedocument.presentationml.slide+xml"/>
  <Override PartName="/ppt/slides/slide36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24.xml" ContentType="application/vnd.openxmlformats-officedocument.presentationml.slide+xml"/>
  <Override PartName="/ppt/slides/slide32.xml" ContentType="application/vnd.openxmlformats-officedocument.presentationml.slide+xml"/>
  <Override PartName="/ppt/slides/slide20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4.xml" ContentType="application/vnd.openxmlformats-officedocument.presentationml.slide+xml"/>
  <Override PartName="/ppt/slides/slide29.xml" ContentType="application/vnd.openxmlformats-officedocument.presentationml.slide+xml"/>
  <Override PartName="/ppt/notesSlides/notesSlide8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21.xml" ContentType="application/vnd.openxmlformats-officedocument.presentationml.slide+xml"/>
  <Default Extension="bin" ContentType="application/vnd.openxmlformats-officedocument.presentationml.printerSettings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trictFirstAndLastChars="0" saveSubsetFonts="1">
  <p:sldMasterIdLst>
    <p:sldMasterId r:id="rId1"/>
  </p:sldMasterIdLst>
  <p:notesMasterIdLst>
    <p:notesMasterId r:id="rId38"/>
  </p:notesMasterIdLst>
  <p:handoutMasterIdLst>
    <p:handoutMasterId r:id="rId39"/>
  </p:handoutMasterIdLst>
  <p:sldIdLst>
    <p:sldId id="580" r:id="rId2"/>
    <p:sldId id="547" r:id="rId3"/>
    <p:sldId id="564" r:id="rId4"/>
    <p:sldId id="579" r:id="rId5"/>
    <p:sldId id="566" r:id="rId6"/>
    <p:sldId id="583" r:id="rId7"/>
    <p:sldId id="587" r:id="rId8"/>
    <p:sldId id="585" r:id="rId9"/>
    <p:sldId id="584" r:id="rId10"/>
    <p:sldId id="588" r:id="rId11"/>
    <p:sldId id="589" r:id="rId12"/>
    <p:sldId id="586" r:id="rId13"/>
    <p:sldId id="581" r:id="rId14"/>
    <p:sldId id="544" r:id="rId15"/>
    <p:sldId id="545" r:id="rId16"/>
    <p:sldId id="546" r:id="rId17"/>
    <p:sldId id="554" r:id="rId18"/>
    <p:sldId id="568" r:id="rId19"/>
    <p:sldId id="569" r:id="rId20"/>
    <p:sldId id="549" r:id="rId21"/>
    <p:sldId id="567" r:id="rId22"/>
    <p:sldId id="525" r:id="rId23"/>
    <p:sldId id="526" r:id="rId24"/>
    <p:sldId id="556" r:id="rId25"/>
    <p:sldId id="527" r:id="rId26"/>
    <p:sldId id="528" r:id="rId27"/>
    <p:sldId id="570" r:id="rId28"/>
    <p:sldId id="571" r:id="rId29"/>
    <p:sldId id="582" r:id="rId30"/>
    <p:sldId id="572" r:id="rId31"/>
    <p:sldId id="573" r:id="rId32"/>
    <p:sldId id="574" r:id="rId33"/>
    <p:sldId id="575" r:id="rId34"/>
    <p:sldId id="576" r:id="rId35"/>
    <p:sldId id="577" r:id="rId36"/>
    <p:sldId id="578" r:id="rId37"/>
  </p:sldIdLst>
  <p:sldSz cx="9144000" cy="6858000" type="letter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accent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accent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accent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accent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accent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accent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accent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accent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accent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>
        <p15:guide id="1" orient="horz" pos="2160">
          <p15:clr>
            <a:srgbClr val="A4A3A4"/>
          </p15:clr>
        </p15:guide>
        <p15:guide id="2" pos="1584">
          <p15:clr>
            <a:srgbClr val="A4A3A4"/>
          </p15:clr>
        </p15:guide>
      </p15:sldGuideLst>
    </p:ext>
    <p:ext uri="{2D200454-40CA-4A62-9FC3-DE9A4176ACB9}">
      <p15:notesGuideLst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>
        <p15:guide id="1" orient="horz" pos="3023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 hiddenSlides="1"/>
  <p:showPr showNarration="1" useTimings="0">
    <p:present/>
    <p:sldAll/>
    <p:penClr>
      <a:schemeClr val="tx1"/>
    </p:penClr>
    <p:extLst>
      <p:ext uri="{EC167BDD-8182-4AB7-AECC-EB403E3ABB37}">
        <p14:laserClr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>
          <a:srgbClr val="000000"/>
        </p14:laserClr>
      </p:ext>
      <p:ext uri="{2FDB2607-1784-4EEB-B798-7EB5836EED8A}">
        <p14:showMediaCtrls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  </p:ext>
    </p:extLst>
  </p:showPr>
  <p:clrMru>
    <a:srgbClr val="FFFCB2"/>
    <a:srgbClr val="8901F3"/>
    <a:srgbClr val="009900"/>
    <a:srgbClr val="00A091"/>
    <a:srgbClr val="51DC00"/>
    <a:srgbClr val="5A11FD"/>
    <a:srgbClr val="000000"/>
    <a:srgbClr val="CC3399"/>
  </p:clrMru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0"/>
    </p:ext>
    <p:ext uri="{FD5EFAAD-0ECE-453E-9831-46B23BE46B34}">
      <p15:chartTrackingRefBased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>
    <p:restoredLeft sz="16946" autoAdjust="0"/>
    <p:restoredTop sz="94674"/>
  </p:normalViewPr>
  <p:slideViewPr>
    <p:cSldViewPr>
      <p:cViewPr>
        <p:scale>
          <a:sx n="101" d="100"/>
          <a:sy n="101" d="100"/>
        </p:scale>
        <p:origin x="-2584" y="-1032"/>
      </p:cViewPr>
      <p:guideLst>
        <p:guide orient="horz" pos="2160"/>
        <p:guide pos="15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-1932" y="-84"/>
      </p:cViewPr>
      <p:guideLst>
        <p:guide orient="horz" pos="3023"/>
        <p:guide pos="2304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8739092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77938" y="619125"/>
            <a:ext cx="4778375" cy="358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50863" y="4559300"/>
            <a:ext cx="6303962" cy="431958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7223" tIns="47758" rIns="97223" bIns="4775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we want this to be in font 11 and justify.</a:t>
            </a: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5662272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just" rtl="0" eaLnBrk="0" fontAlgn="base" hangingPunct="0">
      <a:lnSpc>
        <a:spcPct val="90000"/>
      </a:lnSpc>
      <a:spcBef>
        <a:spcPct val="40000"/>
      </a:spcBef>
      <a:spcAft>
        <a:spcPct val="0"/>
      </a:spcAft>
      <a:defRPr sz="11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653" tIns="48326" rIns="96653" bIns="48326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32B9A35-F047-3142-BC1C-1AE917B62220}" type="slidenum">
              <a:rPr lang="en-US" altLang="en-US" sz="1900"/>
              <a:pPr/>
              <a:t>2</a:t>
            </a:fld>
            <a:endParaRPr lang="en-US" altLang="en-US" sz="190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9458546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891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marL="207963" indent="-207963"/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3071250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891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marL="207963" indent="-207963"/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307125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09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marL="207963" indent="-207963"/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935443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301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marL="207963" indent="-207963"/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420961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505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marL="207963" indent="-207963"/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5758647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7106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6437070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9154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909746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0863" y="4562475"/>
            <a:ext cx="6303962" cy="4319588"/>
          </a:xfrm>
          <a:noFill/>
          <a:ln w="9525"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98215" tIns="48246" rIns="98215" bIns="48246"/>
          <a:lstStyle/>
          <a:p>
            <a:endParaRPr lang="en-US" altLang="en-US"/>
          </a:p>
        </p:txBody>
      </p:sp>
      <p:sp>
        <p:nvSpPr>
          <p:cNvPr id="5120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71588" y="614363"/>
            <a:ext cx="4786312" cy="3589337"/>
          </a:xfrm>
        </p:spPr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8241148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3250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776009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95638" tIns="46979" rIns="95638" bIns="46979"/>
          <a:lstStyle/>
          <a:p>
            <a:endParaRPr lang="en-US" altLang="en-US"/>
          </a:p>
        </p:txBody>
      </p:sp>
      <p:sp>
        <p:nvSpPr>
          <p:cNvPr id="1945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74763" y="617538"/>
            <a:ext cx="4781550" cy="3586162"/>
          </a:xfrm>
          <a:noFill/>
        </p:spPr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097571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95638" tIns="46979" rIns="95638" bIns="46979"/>
          <a:lstStyle/>
          <a:p>
            <a:endParaRPr lang="en-US" altLang="en-US"/>
          </a:p>
        </p:txBody>
      </p:sp>
      <p:sp>
        <p:nvSpPr>
          <p:cNvPr id="2150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74763" y="617538"/>
            <a:ext cx="4781550" cy="3586162"/>
          </a:xfrm>
          <a:noFill/>
        </p:spPr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791021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95638" tIns="46979" rIns="95638" bIns="46979"/>
          <a:lstStyle/>
          <a:p>
            <a:endParaRPr lang="en-US" altLang="en-US"/>
          </a:p>
        </p:txBody>
      </p:sp>
      <p:sp>
        <p:nvSpPr>
          <p:cNvPr id="23554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74763" y="617538"/>
            <a:ext cx="4781550" cy="3586162"/>
          </a:xfrm>
          <a:noFill/>
        </p:spPr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767331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0863" y="4562475"/>
            <a:ext cx="6303962" cy="4319588"/>
          </a:xfrm>
          <a:noFill/>
          <a:ln w="9525"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98224" tIns="48250" rIns="98224" bIns="48250"/>
          <a:lstStyle/>
          <a:p>
            <a:endParaRPr lang="en-US" altLang="en-US"/>
          </a:p>
        </p:txBody>
      </p:sp>
      <p:sp>
        <p:nvSpPr>
          <p:cNvPr id="28674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71588" y="614363"/>
            <a:ext cx="4786312" cy="3589337"/>
          </a:xfrm>
        </p:spPr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698451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76350" y="617538"/>
            <a:ext cx="4781550" cy="3586162"/>
          </a:xfrm>
        </p:spPr>
      </p:sp>
      <p:sp>
        <p:nvSpPr>
          <p:cNvPr id="307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8000"/>
          </a:xfrm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513556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76350" y="617538"/>
            <a:ext cx="4781550" cy="3586162"/>
          </a:xfrm>
        </p:spPr>
      </p:sp>
      <p:sp>
        <p:nvSpPr>
          <p:cNvPr id="327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8000"/>
          </a:xfrm>
          <a:noFill/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398179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0863" y="4562475"/>
            <a:ext cx="6303962" cy="4319588"/>
          </a:xfrm>
          <a:noFill/>
          <a:ln w="9525"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98215" tIns="48246" rIns="98215" bIns="48246"/>
          <a:lstStyle/>
          <a:p>
            <a:endParaRPr lang="en-US" altLang="en-US"/>
          </a:p>
        </p:txBody>
      </p:sp>
      <p:sp>
        <p:nvSpPr>
          <p:cNvPr id="3481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73175" y="614363"/>
            <a:ext cx="4784725" cy="3589337"/>
          </a:xfrm>
        </p:spPr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430118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74763" y="727075"/>
            <a:ext cx="4778375" cy="3584575"/>
          </a:xfrm>
          <a:ln w="12700" cap="flat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368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4562475"/>
            <a:ext cx="5365750" cy="4319588"/>
          </a:xfrm>
          <a:noFill/>
          <a:ln w="9525"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98215" tIns="48246" rIns="98215" bIns="48246"/>
          <a:lstStyle/>
          <a:p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36712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7" descr="ba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/>
          <a:stretch>
            <a:fillRect/>
          </a:stretch>
        </p:blipFill>
        <p:spPr bwMode="auto">
          <a:xfrm>
            <a:off x="152400" y="2971800"/>
            <a:ext cx="88392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3" name="Rectangle 15"/>
          <p:cNvSpPr>
            <a:spLocks noGrp="1" noChangeArrowheads="1"/>
          </p:cNvSpPr>
          <p:nvPr>
            <p:ph type="ctrTitle"/>
          </p:nvPr>
        </p:nvSpPr>
        <p:spPr>
          <a:xfrm>
            <a:off x="685800" y="1905000"/>
            <a:ext cx="7772400" cy="990600"/>
          </a:xfrm>
        </p:spPr>
        <p:txBody>
          <a:bodyPr/>
          <a:lstStyle>
            <a:lvl1pPr>
              <a:defRPr sz="3600">
                <a:latin typeface="Optima"/>
                <a:cs typeface="Optima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184" name="Rectangle 16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Times" charset="0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 sz="9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8905977B-05F1-DF4D-9089-4F13668D147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606658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604256-128B-0D4B-8BE0-3F4AF0FBDFB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392944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228600"/>
            <a:ext cx="2152650" cy="6096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228600"/>
            <a:ext cx="6305550" cy="6096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FA694C-A4BC-F44F-8D7A-6CF442024F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495109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2454DC-F3F9-6247-824D-B950E8B4B97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89740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EFC7EF0-D699-2841-ACA0-6ACE7EB852F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540031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E241324-4B82-FD40-96D9-D919AB3977B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043898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6A14FC-E2A7-4E44-B63E-7EC17F7020C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000311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88E4F8E-AA79-864A-8EA3-7AA18F97A51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78567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7312E3D-7B40-6847-9C13-04F16F8AA07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00376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480B29E-3917-F444-AA8B-BF267B82DE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735426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FEF6A9-4C0F-EC41-9873-7890A565782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96342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AutoShape 2"/>
          <p:cNvSpPr>
            <a:spLocks noChangeArrowheads="1"/>
          </p:cNvSpPr>
          <p:nvPr/>
        </p:nvSpPr>
        <p:spPr bwMode="auto">
          <a:xfrm>
            <a:off x="0" y="1905000"/>
            <a:ext cx="381000" cy="4953000"/>
          </a:xfrm>
          <a:prstGeom prst="rtTriangle">
            <a:avLst/>
          </a:prstGeom>
          <a:gradFill rotWithShape="0">
            <a:gsLst>
              <a:gs pos="0">
                <a:schemeClr val="bg1"/>
              </a:gs>
              <a:gs pos="50000">
                <a:schemeClr val="bg1">
                  <a:gamma/>
                  <a:tint val="0"/>
                  <a:invGamma/>
                </a:schemeClr>
              </a:gs>
              <a:gs pos="100000">
                <a:schemeClr val="bg1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latin typeface="Times" charset="0"/>
              <a:ea typeface="+mn-ea"/>
            </a:endParaRPr>
          </a:p>
        </p:txBody>
      </p:sp>
      <p:sp>
        <p:nvSpPr>
          <p:cNvPr id="6147" name="AutoShape 3"/>
          <p:cNvSpPr>
            <a:spLocks noChangeArrowheads="1"/>
          </p:cNvSpPr>
          <p:nvPr/>
        </p:nvSpPr>
        <p:spPr bwMode="auto">
          <a:xfrm flipH="1">
            <a:off x="8686800" y="1905000"/>
            <a:ext cx="454025" cy="4953000"/>
          </a:xfrm>
          <a:prstGeom prst="rtTriangle">
            <a:avLst/>
          </a:prstGeom>
          <a:gradFill rotWithShape="0">
            <a:gsLst>
              <a:gs pos="0">
                <a:schemeClr val="bg1"/>
              </a:gs>
              <a:gs pos="50000">
                <a:schemeClr val="bg1">
                  <a:gamma/>
                  <a:tint val="0"/>
                  <a:invGamma/>
                </a:schemeClr>
              </a:gs>
              <a:gs pos="100000">
                <a:schemeClr val="bg1"/>
              </a:gs>
            </a:gsLst>
            <a:lin ang="27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latin typeface="Times" charset="0"/>
              <a:ea typeface="+mn-ea"/>
            </a:endParaRP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3200"/>
            <a:ext cx="1219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UTCS CS352, S07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71600" y="6553200"/>
            <a:ext cx="7162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Lecture 9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86800" y="6324600"/>
            <a:ext cx="4572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solidFill>
                  <a:schemeClr val="tx2"/>
                </a:solidFill>
              </a:defRPr>
            </a:lvl1pPr>
          </a:lstStyle>
          <a:p>
            <a:fld id="{F5C6306D-632C-2445-88DD-6B58E7C8A35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31" name="Rectangle 17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228600"/>
            <a:ext cx="86106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2" name="Rectangle 1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pic>
        <p:nvPicPr>
          <p:cNvPr id="1033" name="Picture 32" descr="bar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/>
          <a:stretch>
            <a:fillRect/>
          </a:stretch>
        </p:blipFill>
        <p:spPr bwMode="auto">
          <a:xfrm>
            <a:off x="152400" y="990600"/>
            <a:ext cx="8839200" cy="12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r:id="rId1"/>
    <p:sldLayoutId r:id="rId2"/>
    <p:sldLayoutId r:id="rId3"/>
    <p:sldLayoutId r:id="rId4"/>
    <p:sldLayoutId r:id="rId5"/>
    <p:sldLayoutId r:id="rId6"/>
    <p:sldLayoutId r:id="rId7"/>
    <p:sldLayoutId r:id="rId8"/>
    <p:sldLayoutId r:id="rId9"/>
    <p:sldLayoutId r:id="rId10"/>
    <p:sldLayoutId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Optima"/>
          <a:ea typeface="ＭＳ Ｐゴシック" charset="-128"/>
          <a:cs typeface="Optima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Optima" charset="0"/>
          <a:ea typeface="ＭＳ Ｐゴシック" charset="-128"/>
          <a:cs typeface="Optima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Optima" charset="0"/>
          <a:ea typeface="ＭＳ Ｐゴシック" charset="-128"/>
          <a:cs typeface="Optima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Optima" charset="0"/>
          <a:ea typeface="ＭＳ Ｐゴシック" charset="-128"/>
          <a:cs typeface="Optima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Optima" charset="0"/>
          <a:ea typeface="ＭＳ Ｐゴシック" charset="-128"/>
          <a:cs typeface="Optim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Lucida Grande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Lucida Grande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Lucida Grande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Lucida Grande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2800">
          <a:solidFill>
            <a:schemeClr val="tx1"/>
          </a:solidFill>
          <a:latin typeface="Optima"/>
          <a:ea typeface="ＭＳ Ｐゴシック" charset="-128"/>
          <a:cs typeface="Optima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2400">
          <a:solidFill>
            <a:schemeClr val="tx1"/>
          </a:solidFill>
          <a:latin typeface="Optima"/>
          <a:ea typeface="ＭＳ Ｐゴシック" charset="-128"/>
          <a:cs typeface="Optima"/>
        </a:defRPr>
      </a:lvl2pPr>
      <a:lvl3pPr marL="108585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Optima"/>
          <a:ea typeface="ＭＳ Ｐゴシック" charset="-128"/>
          <a:cs typeface="Optima"/>
        </a:defRPr>
      </a:lvl3pPr>
      <a:lvl4pPr marL="142875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>
          <a:solidFill>
            <a:schemeClr val="tx1"/>
          </a:solidFill>
          <a:latin typeface="Optima"/>
          <a:ea typeface="ＭＳ Ｐゴシック" charset="-128"/>
          <a:cs typeface="Optima"/>
        </a:defRPr>
      </a:lvl4pPr>
      <a:lvl5pPr marL="177165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1600">
          <a:solidFill>
            <a:schemeClr val="tx1"/>
          </a:solidFill>
          <a:latin typeface="Optima"/>
          <a:ea typeface="ＭＳ Ｐゴシック" charset="-128"/>
          <a:cs typeface="Optima"/>
        </a:defRPr>
      </a:lvl5pPr>
      <a:lvl6pPr marL="222885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1600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1600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1600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charset="0"/>
        <a:buChar char="•"/>
        <a:defRPr sz="16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</a:t>
            </a:r>
            <a:endParaRPr lang="en-US" dirty="0"/>
          </a:p>
        </p:txBody>
      </p:sp>
      <p:pic>
        <p:nvPicPr>
          <p:cNvPr id="4" name="Content Placeholder 3" descr="Screen Shot 2018-10-03 at 12.12.19 PM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3802" y="1219200"/>
            <a:ext cx="6636395" cy="5105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</a:t>
            </a:r>
            <a:endParaRPr lang="en-US" dirty="0"/>
          </a:p>
        </p:txBody>
      </p:sp>
      <p:pic>
        <p:nvPicPr>
          <p:cNvPr id="4" name="Content Placeholder 3" descr="Screen Shot 2018-10-03 at 12.12.41 PM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2422" y="1219200"/>
            <a:ext cx="8139156" cy="5105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 for fun but not a raise maker </a:t>
            </a:r>
            <a:endParaRPr lang="en-US" dirty="0"/>
          </a:p>
        </p:txBody>
      </p:sp>
      <p:pic>
        <p:nvPicPr>
          <p:cNvPr id="4" name="Content Placeholder 3" descr="Screen Shot 2018-10-03 at 12.10.39 PM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2842" y="1219200"/>
            <a:ext cx="6598315" cy="5105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52400"/>
            <a:ext cx="8610600" cy="762000"/>
          </a:xfrm>
        </p:spPr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Pipelining is Natural </a:t>
            </a:r>
          </a:p>
        </p:txBody>
      </p:sp>
      <p:sp>
        <p:nvSpPr>
          <p:cNvPr id="18434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457200" y="1219200"/>
            <a:ext cx="5334000" cy="51054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endParaRPr lang="en-US" altLang="en-US" sz="2000">
              <a:latin typeface="Optima" charset="0"/>
            </a:endParaRPr>
          </a:p>
          <a:p>
            <a:pPr eaLnBrk="1" hangingPunct="1"/>
            <a:r>
              <a:rPr lang="en-US" altLang="en-US" sz="2000">
                <a:latin typeface="Optima" charset="0"/>
              </a:rPr>
              <a:t>Alice, Bob, Cathy, Dave each have one load of clothes  to wash, dry, and fold</a:t>
            </a:r>
          </a:p>
          <a:p>
            <a:pPr eaLnBrk="1" hangingPunct="1"/>
            <a:endParaRPr lang="en-US" altLang="en-US" sz="2000">
              <a:latin typeface="Optima" charset="0"/>
            </a:endParaRPr>
          </a:p>
          <a:p>
            <a:pPr eaLnBrk="1" hangingPunct="1"/>
            <a:r>
              <a:rPr lang="en-US" altLang="en-US" sz="2000">
                <a:latin typeface="Optima" charset="0"/>
              </a:rPr>
              <a:t>Everyone arrives at the Laundromat at exactly the same time</a:t>
            </a:r>
          </a:p>
          <a:p>
            <a:pPr eaLnBrk="1" hangingPunct="1"/>
            <a:r>
              <a:rPr lang="en-US" altLang="en-US" sz="2000">
                <a:latin typeface="Optima" charset="0"/>
              </a:rPr>
              <a:t>Laundromat has one washer and one dryer</a:t>
            </a:r>
          </a:p>
          <a:p>
            <a:pPr eaLnBrk="1" hangingPunct="1"/>
            <a:r>
              <a:rPr lang="en-US" altLang="en-US" sz="2000">
                <a:latin typeface="Optima" charset="0"/>
              </a:rPr>
              <a:t>Washer takes 30 minutes</a:t>
            </a:r>
          </a:p>
          <a:p>
            <a:pPr eaLnBrk="1" hangingPunct="1"/>
            <a:r>
              <a:rPr lang="en-US" altLang="en-US" sz="2000">
                <a:latin typeface="Optima" charset="0"/>
              </a:rPr>
              <a:t>Dryer takes 30 minutes</a:t>
            </a:r>
          </a:p>
          <a:p>
            <a:pPr eaLnBrk="1" hangingPunct="1"/>
            <a:r>
              <a:rPr lang="en-US" altLang="ja-JP" sz="2000">
                <a:latin typeface="Optima" charset="0"/>
              </a:rPr>
              <a:t>Folding takes 30 minutes</a:t>
            </a:r>
          </a:p>
        </p:txBody>
      </p:sp>
      <p:grpSp>
        <p:nvGrpSpPr>
          <p:cNvPr id="18435" name="Group 4"/>
          <p:cNvGrpSpPr>
            <a:grpSpLocks/>
          </p:cNvGrpSpPr>
          <p:nvPr/>
        </p:nvGrpSpPr>
        <p:grpSpPr bwMode="auto">
          <a:xfrm>
            <a:off x="7162800" y="3657600"/>
            <a:ext cx="673100" cy="800100"/>
            <a:chOff x="4012" y="2316"/>
            <a:chExt cx="424" cy="504"/>
          </a:xfrm>
        </p:grpSpPr>
        <p:grpSp>
          <p:nvGrpSpPr>
            <p:cNvPr id="18446" name="Group 5"/>
            <p:cNvGrpSpPr>
              <a:grpSpLocks/>
            </p:cNvGrpSpPr>
            <p:nvPr/>
          </p:nvGrpSpPr>
          <p:grpSpPr bwMode="auto">
            <a:xfrm>
              <a:off x="4012" y="2316"/>
              <a:ext cx="424" cy="504"/>
              <a:chOff x="4012" y="2316"/>
              <a:chExt cx="424" cy="504"/>
            </a:xfrm>
          </p:grpSpPr>
          <p:sp>
            <p:nvSpPr>
              <p:cNvPr id="18449" name="AutoShape 6"/>
              <p:cNvSpPr>
                <a:spLocks noChangeArrowheads="1"/>
              </p:cNvSpPr>
              <p:nvPr/>
            </p:nvSpPr>
            <p:spPr bwMode="auto">
              <a:xfrm>
                <a:off x="4012" y="2396"/>
                <a:ext cx="424" cy="424"/>
              </a:xfrm>
              <a:prstGeom prst="cube">
                <a:avLst>
                  <a:gd name="adj" fmla="val 24995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/>
              </a:p>
            </p:txBody>
          </p:sp>
          <p:sp>
            <p:nvSpPr>
              <p:cNvPr id="18450" name="AutoShape 7"/>
              <p:cNvSpPr>
                <a:spLocks noChangeArrowheads="1"/>
              </p:cNvSpPr>
              <p:nvPr/>
            </p:nvSpPr>
            <p:spPr bwMode="auto">
              <a:xfrm>
                <a:off x="4108" y="2316"/>
                <a:ext cx="328" cy="88"/>
              </a:xfrm>
              <a:prstGeom prst="cube">
                <a:avLst>
                  <a:gd name="adj" fmla="val 24995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/>
              </a:p>
            </p:txBody>
          </p:sp>
        </p:grpSp>
        <p:sp>
          <p:nvSpPr>
            <p:cNvPr id="18447" name="Oval 8"/>
            <p:cNvSpPr>
              <a:spLocks noChangeArrowheads="1"/>
            </p:cNvSpPr>
            <p:nvPr/>
          </p:nvSpPr>
          <p:spPr bwMode="auto">
            <a:xfrm>
              <a:off x="4140" y="2356"/>
              <a:ext cx="56" cy="3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/>
            </a:p>
          </p:txBody>
        </p:sp>
        <p:sp>
          <p:nvSpPr>
            <p:cNvPr id="18448" name="AutoShape 9"/>
            <p:cNvSpPr>
              <a:spLocks noChangeArrowheads="1"/>
            </p:cNvSpPr>
            <p:nvPr/>
          </p:nvSpPr>
          <p:spPr bwMode="auto">
            <a:xfrm>
              <a:off x="4064" y="2592"/>
              <a:ext cx="224" cy="96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/>
            </a:p>
          </p:txBody>
        </p:sp>
      </p:grpSp>
      <p:grpSp>
        <p:nvGrpSpPr>
          <p:cNvPr id="17412" name="Group 10"/>
          <p:cNvGrpSpPr>
            <a:grpSpLocks/>
          </p:cNvGrpSpPr>
          <p:nvPr/>
        </p:nvGrpSpPr>
        <p:grpSpPr bwMode="auto">
          <a:xfrm>
            <a:off x="7162800" y="4724400"/>
            <a:ext cx="661988" cy="649288"/>
            <a:chOff x="4007" y="2964"/>
            <a:chExt cx="417" cy="409"/>
          </a:xfrm>
          <a:solidFill>
            <a:srgbClr val="008000"/>
          </a:solidFill>
        </p:grpSpPr>
        <p:grpSp>
          <p:nvGrpSpPr>
            <p:cNvPr id="17428" name="Group 11"/>
            <p:cNvGrpSpPr>
              <a:grpSpLocks/>
            </p:cNvGrpSpPr>
            <p:nvPr/>
          </p:nvGrpSpPr>
          <p:grpSpPr bwMode="auto">
            <a:xfrm>
              <a:off x="4009" y="3157"/>
              <a:ext cx="415" cy="216"/>
              <a:chOff x="4009" y="3157"/>
              <a:chExt cx="415" cy="216"/>
            </a:xfrm>
            <a:grpFill/>
          </p:grpSpPr>
          <p:sp>
            <p:nvSpPr>
              <p:cNvPr id="17432" name="Freeform 12"/>
              <p:cNvSpPr>
                <a:spLocks/>
              </p:cNvSpPr>
              <p:nvPr/>
            </p:nvSpPr>
            <p:spPr bwMode="auto">
              <a:xfrm>
                <a:off x="4211" y="3158"/>
                <a:ext cx="96" cy="215"/>
              </a:xfrm>
              <a:custGeom>
                <a:avLst/>
                <a:gdLst>
                  <a:gd name="T0" fmla="*/ 69 w 96"/>
                  <a:gd name="T1" fmla="*/ 0 h 215"/>
                  <a:gd name="T2" fmla="*/ 95 w 96"/>
                  <a:gd name="T3" fmla="*/ 0 h 215"/>
                  <a:gd name="T4" fmla="*/ 26 w 96"/>
                  <a:gd name="T5" fmla="*/ 214 h 215"/>
                  <a:gd name="T6" fmla="*/ 0 w 96"/>
                  <a:gd name="T7" fmla="*/ 214 h 215"/>
                  <a:gd name="T8" fmla="*/ 69 w 96"/>
                  <a:gd name="T9" fmla="*/ 0 h 21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96"/>
                  <a:gd name="T16" fmla="*/ 0 h 215"/>
                  <a:gd name="T17" fmla="*/ 96 w 96"/>
                  <a:gd name="T18" fmla="*/ 215 h 21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96" h="215">
                    <a:moveTo>
                      <a:pt x="69" y="0"/>
                    </a:moveTo>
                    <a:lnTo>
                      <a:pt x="95" y="0"/>
                    </a:lnTo>
                    <a:lnTo>
                      <a:pt x="26" y="214"/>
                    </a:lnTo>
                    <a:lnTo>
                      <a:pt x="0" y="214"/>
                    </a:lnTo>
                    <a:lnTo>
                      <a:pt x="69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12700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433" name="Rectangle 13"/>
              <p:cNvSpPr>
                <a:spLocks noChangeArrowheads="1"/>
              </p:cNvSpPr>
              <p:nvPr/>
            </p:nvSpPr>
            <p:spPr bwMode="auto">
              <a:xfrm>
                <a:off x="4206" y="3157"/>
                <a:ext cx="218" cy="1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800"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434" name="Rectangle 14"/>
              <p:cNvSpPr>
                <a:spLocks noChangeArrowheads="1"/>
              </p:cNvSpPr>
              <p:nvPr/>
            </p:nvSpPr>
            <p:spPr bwMode="auto">
              <a:xfrm>
                <a:off x="4205" y="3248"/>
                <a:ext cx="218" cy="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800"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435" name="Rectangle 15"/>
              <p:cNvSpPr>
                <a:spLocks noChangeArrowheads="1"/>
              </p:cNvSpPr>
              <p:nvPr/>
            </p:nvSpPr>
            <p:spPr bwMode="auto">
              <a:xfrm>
                <a:off x="4009" y="3248"/>
                <a:ext cx="116" cy="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800"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17429" name="Group 16"/>
            <p:cNvGrpSpPr>
              <a:grpSpLocks/>
            </p:cNvGrpSpPr>
            <p:nvPr/>
          </p:nvGrpSpPr>
          <p:grpSpPr bwMode="auto">
            <a:xfrm>
              <a:off x="4007" y="2964"/>
              <a:ext cx="217" cy="409"/>
              <a:chOff x="4007" y="2964"/>
              <a:chExt cx="217" cy="409"/>
            </a:xfrm>
            <a:grpFill/>
          </p:grpSpPr>
          <p:sp>
            <p:nvSpPr>
              <p:cNvPr id="17430" name="Oval 17"/>
              <p:cNvSpPr>
                <a:spLocks noChangeArrowheads="1"/>
              </p:cNvSpPr>
              <p:nvPr/>
            </p:nvSpPr>
            <p:spPr bwMode="auto">
              <a:xfrm>
                <a:off x="4091" y="2964"/>
                <a:ext cx="55" cy="55"/>
              </a:xfrm>
              <a:prstGeom prst="ellipse">
                <a:avLst/>
              </a:prstGeom>
              <a:grpFill/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800"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431" name="Freeform 18"/>
              <p:cNvSpPr>
                <a:spLocks/>
              </p:cNvSpPr>
              <p:nvPr/>
            </p:nvSpPr>
            <p:spPr bwMode="auto">
              <a:xfrm>
                <a:off x="4007" y="3041"/>
                <a:ext cx="217" cy="332"/>
              </a:xfrm>
              <a:custGeom>
                <a:avLst/>
                <a:gdLst>
                  <a:gd name="T0" fmla="*/ 2 w 217"/>
                  <a:gd name="T1" fmla="*/ 153 h 332"/>
                  <a:gd name="T2" fmla="*/ 1 w 217"/>
                  <a:gd name="T3" fmla="*/ 157 h 332"/>
                  <a:gd name="T4" fmla="*/ 0 w 217"/>
                  <a:gd name="T5" fmla="*/ 163 h 332"/>
                  <a:gd name="T6" fmla="*/ 0 w 217"/>
                  <a:gd name="T7" fmla="*/ 168 h 332"/>
                  <a:gd name="T8" fmla="*/ 2 w 217"/>
                  <a:gd name="T9" fmla="*/ 174 h 332"/>
                  <a:gd name="T10" fmla="*/ 5 w 217"/>
                  <a:gd name="T11" fmla="*/ 179 h 332"/>
                  <a:gd name="T12" fmla="*/ 9 w 217"/>
                  <a:gd name="T13" fmla="*/ 183 h 332"/>
                  <a:gd name="T14" fmla="*/ 14 w 217"/>
                  <a:gd name="T15" fmla="*/ 186 h 332"/>
                  <a:gd name="T16" fmla="*/ 17 w 217"/>
                  <a:gd name="T17" fmla="*/ 186 h 332"/>
                  <a:gd name="T18" fmla="*/ 23 w 217"/>
                  <a:gd name="T19" fmla="*/ 186 h 332"/>
                  <a:gd name="T20" fmla="*/ 141 w 217"/>
                  <a:gd name="T21" fmla="*/ 331 h 332"/>
                  <a:gd name="T22" fmla="*/ 178 w 217"/>
                  <a:gd name="T23" fmla="*/ 159 h 332"/>
                  <a:gd name="T24" fmla="*/ 177 w 217"/>
                  <a:gd name="T25" fmla="*/ 155 h 332"/>
                  <a:gd name="T26" fmla="*/ 176 w 217"/>
                  <a:gd name="T27" fmla="*/ 152 h 332"/>
                  <a:gd name="T28" fmla="*/ 173 w 217"/>
                  <a:gd name="T29" fmla="*/ 149 h 332"/>
                  <a:gd name="T30" fmla="*/ 170 w 217"/>
                  <a:gd name="T31" fmla="*/ 147 h 332"/>
                  <a:gd name="T32" fmla="*/ 166 w 217"/>
                  <a:gd name="T33" fmla="*/ 145 h 332"/>
                  <a:gd name="T34" fmla="*/ 161 w 217"/>
                  <a:gd name="T35" fmla="*/ 145 h 332"/>
                  <a:gd name="T36" fmla="*/ 157 w 217"/>
                  <a:gd name="T37" fmla="*/ 145 h 332"/>
                  <a:gd name="T38" fmla="*/ 153 w 217"/>
                  <a:gd name="T39" fmla="*/ 145 h 332"/>
                  <a:gd name="T40" fmla="*/ 104 w 217"/>
                  <a:gd name="T41" fmla="*/ 84 h 332"/>
                  <a:gd name="T42" fmla="*/ 201 w 217"/>
                  <a:gd name="T43" fmla="*/ 104 h 332"/>
                  <a:gd name="T44" fmla="*/ 204 w 217"/>
                  <a:gd name="T45" fmla="*/ 103 h 332"/>
                  <a:gd name="T46" fmla="*/ 207 w 217"/>
                  <a:gd name="T47" fmla="*/ 103 h 332"/>
                  <a:gd name="T48" fmla="*/ 211 w 217"/>
                  <a:gd name="T49" fmla="*/ 100 h 332"/>
                  <a:gd name="T50" fmla="*/ 214 w 217"/>
                  <a:gd name="T51" fmla="*/ 97 h 332"/>
                  <a:gd name="T52" fmla="*/ 215 w 217"/>
                  <a:gd name="T53" fmla="*/ 93 h 332"/>
                  <a:gd name="T54" fmla="*/ 216 w 217"/>
                  <a:gd name="T55" fmla="*/ 88 h 332"/>
                  <a:gd name="T56" fmla="*/ 215 w 217"/>
                  <a:gd name="T57" fmla="*/ 83 h 332"/>
                  <a:gd name="T58" fmla="*/ 213 w 217"/>
                  <a:gd name="T59" fmla="*/ 79 h 332"/>
                  <a:gd name="T60" fmla="*/ 210 w 217"/>
                  <a:gd name="T61" fmla="*/ 76 h 332"/>
                  <a:gd name="T62" fmla="*/ 206 w 217"/>
                  <a:gd name="T63" fmla="*/ 73 h 332"/>
                  <a:gd name="T64" fmla="*/ 203 w 217"/>
                  <a:gd name="T65" fmla="*/ 72 h 332"/>
                  <a:gd name="T66" fmla="*/ 137 w 217"/>
                  <a:gd name="T67" fmla="*/ 72 h 332"/>
                  <a:gd name="T68" fmla="*/ 125 w 217"/>
                  <a:gd name="T69" fmla="*/ 47 h 332"/>
                  <a:gd name="T70" fmla="*/ 126 w 217"/>
                  <a:gd name="T71" fmla="*/ 41 h 332"/>
                  <a:gd name="T72" fmla="*/ 127 w 217"/>
                  <a:gd name="T73" fmla="*/ 34 h 332"/>
                  <a:gd name="T74" fmla="*/ 127 w 217"/>
                  <a:gd name="T75" fmla="*/ 27 h 332"/>
                  <a:gd name="T76" fmla="*/ 125 w 217"/>
                  <a:gd name="T77" fmla="*/ 21 h 332"/>
                  <a:gd name="T78" fmla="*/ 123 w 217"/>
                  <a:gd name="T79" fmla="*/ 17 h 332"/>
                  <a:gd name="T80" fmla="*/ 120 w 217"/>
                  <a:gd name="T81" fmla="*/ 12 h 332"/>
                  <a:gd name="T82" fmla="*/ 115 w 217"/>
                  <a:gd name="T83" fmla="*/ 8 h 332"/>
                  <a:gd name="T84" fmla="*/ 110 w 217"/>
                  <a:gd name="T85" fmla="*/ 4 h 332"/>
                  <a:gd name="T86" fmla="*/ 104 w 217"/>
                  <a:gd name="T87" fmla="*/ 1 h 332"/>
                  <a:gd name="T88" fmla="*/ 97 w 217"/>
                  <a:gd name="T89" fmla="*/ 0 h 332"/>
                  <a:gd name="T90" fmla="*/ 91 w 217"/>
                  <a:gd name="T91" fmla="*/ 0 h 332"/>
                  <a:gd name="T92" fmla="*/ 84 w 217"/>
                  <a:gd name="T93" fmla="*/ 1 h 332"/>
                  <a:gd name="T94" fmla="*/ 77 w 217"/>
                  <a:gd name="T95" fmla="*/ 3 h 332"/>
                  <a:gd name="T96" fmla="*/ 70 w 217"/>
                  <a:gd name="T97" fmla="*/ 7 h 332"/>
                  <a:gd name="T98" fmla="*/ 66 w 217"/>
                  <a:gd name="T99" fmla="*/ 13 h 332"/>
                  <a:gd name="T100" fmla="*/ 62 w 217"/>
                  <a:gd name="T101" fmla="*/ 19 h 332"/>
                  <a:gd name="T102" fmla="*/ 59 w 217"/>
                  <a:gd name="T103" fmla="*/ 25 h 332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217"/>
                  <a:gd name="T157" fmla="*/ 0 h 332"/>
                  <a:gd name="T158" fmla="*/ 217 w 217"/>
                  <a:gd name="T159" fmla="*/ 332 h 332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217" h="332">
                    <a:moveTo>
                      <a:pt x="59" y="25"/>
                    </a:moveTo>
                    <a:lnTo>
                      <a:pt x="2" y="153"/>
                    </a:lnTo>
                    <a:lnTo>
                      <a:pt x="1" y="155"/>
                    </a:lnTo>
                    <a:lnTo>
                      <a:pt x="1" y="157"/>
                    </a:lnTo>
                    <a:lnTo>
                      <a:pt x="0" y="159"/>
                    </a:lnTo>
                    <a:lnTo>
                      <a:pt x="0" y="163"/>
                    </a:lnTo>
                    <a:lnTo>
                      <a:pt x="0" y="165"/>
                    </a:lnTo>
                    <a:lnTo>
                      <a:pt x="0" y="168"/>
                    </a:lnTo>
                    <a:lnTo>
                      <a:pt x="1" y="171"/>
                    </a:lnTo>
                    <a:lnTo>
                      <a:pt x="2" y="174"/>
                    </a:lnTo>
                    <a:lnTo>
                      <a:pt x="3" y="176"/>
                    </a:lnTo>
                    <a:lnTo>
                      <a:pt x="5" y="179"/>
                    </a:lnTo>
                    <a:lnTo>
                      <a:pt x="7" y="181"/>
                    </a:lnTo>
                    <a:lnTo>
                      <a:pt x="9" y="183"/>
                    </a:lnTo>
                    <a:lnTo>
                      <a:pt x="12" y="184"/>
                    </a:lnTo>
                    <a:lnTo>
                      <a:pt x="14" y="186"/>
                    </a:lnTo>
                    <a:lnTo>
                      <a:pt x="15" y="186"/>
                    </a:lnTo>
                    <a:lnTo>
                      <a:pt x="17" y="186"/>
                    </a:lnTo>
                    <a:lnTo>
                      <a:pt x="20" y="186"/>
                    </a:lnTo>
                    <a:lnTo>
                      <a:pt x="23" y="186"/>
                    </a:lnTo>
                    <a:lnTo>
                      <a:pt x="141" y="186"/>
                    </a:lnTo>
                    <a:lnTo>
                      <a:pt x="141" y="331"/>
                    </a:lnTo>
                    <a:lnTo>
                      <a:pt x="178" y="331"/>
                    </a:lnTo>
                    <a:lnTo>
                      <a:pt x="178" y="159"/>
                    </a:lnTo>
                    <a:lnTo>
                      <a:pt x="178" y="157"/>
                    </a:lnTo>
                    <a:lnTo>
                      <a:pt x="177" y="155"/>
                    </a:lnTo>
                    <a:lnTo>
                      <a:pt x="176" y="153"/>
                    </a:lnTo>
                    <a:lnTo>
                      <a:pt x="176" y="152"/>
                    </a:lnTo>
                    <a:lnTo>
                      <a:pt x="175" y="151"/>
                    </a:lnTo>
                    <a:lnTo>
                      <a:pt x="173" y="149"/>
                    </a:lnTo>
                    <a:lnTo>
                      <a:pt x="172" y="148"/>
                    </a:lnTo>
                    <a:lnTo>
                      <a:pt x="170" y="147"/>
                    </a:lnTo>
                    <a:lnTo>
                      <a:pt x="168" y="146"/>
                    </a:lnTo>
                    <a:lnTo>
                      <a:pt x="166" y="145"/>
                    </a:lnTo>
                    <a:lnTo>
                      <a:pt x="164" y="145"/>
                    </a:lnTo>
                    <a:lnTo>
                      <a:pt x="161" y="145"/>
                    </a:lnTo>
                    <a:lnTo>
                      <a:pt x="159" y="145"/>
                    </a:lnTo>
                    <a:lnTo>
                      <a:pt x="157" y="145"/>
                    </a:lnTo>
                    <a:lnTo>
                      <a:pt x="155" y="145"/>
                    </a:lnTo>
                    <a:lnTo>
                      <a:pt x="153" y="145"/>
                    </a:lnTo>
                    <a:lnTo>
                      <a:pt x="85" y="141"/>
                    </a:lnTo>
                    <a:lnTo>
                      <a:pt x="104" y="84"/>
                    </a:lnTo>
                    <a:lnTo>
                      <a:pt x="118" y="104"/>
                    </a:lnTo>
                    <a:lnTo>
                      <a:pt x="201" y="104"/>
                    </a:lnTo>
                    <a:lnTo>
                      <a:pt x="203" y="103"/>
                    </a:lnTo>
                    <a:lnTo>
                      <a:pt x="204" y="103"/>
                    </a:lnTo>
                    <a:lnTo>
                      <a:pt x="206" y="103"/>
                    </a:lnTo>
                    <a:lnTo>
                      <a:pt x="207" y="103"/>
                    </a:lnTo>
                    <a:lnTo>
                      <a:pt x="209" y="101"/>
                    </a:lnTo>
                    <a:lnTo>
                      <a:pt x="211" y="100"/>
                    </a:lnTo>
                    <a:lnTo>
                      <a:pt x="212" y="98"/>
                    </a:lnTo>
                    <a:lnTo>
                      <a:pt x="214" y="97"/>
                    </a:lnTo>
                    <a:lnTo>
                      <a:pt x="215" y="95"/>
                    </a:lnTo>
                    <a:lnTo>
                      <a:pt x="215" y="93"/>
                    </a:lnTo>
                    <a:lnTo>
                      <a:pt x="216" y="91"/>
                    </a:lnTo>
                    <a:lnTo>
                      <a:pt x="216" y="88"/>
                    </a:lnTo>
                    <a:lnTo>
                      <a:pt x="216" y="85"/>
                    </a:lnTo>
                    <a:lnTo>
                      <a:pt x="215" y="83"/>
                    </a:lnTo>
                    <a:lnTo>
                      <a:pt x="214" y="81"/>
                    </a:lnTo>
                    <a:lnTo>
                      <a:pt x="213" y="79"/>
                    </a:lnTo>
                    <a:lnTo>
                      <a:pt x="211" y="77"/>
                    </a:lnTo>
                    <a:lnTo>
                      <a:pt x="210" y="76"/>
                    </a:lnTo>
                    <a:lnTo>
                      <a:pt x="208" y="74"/>
                    </a:lnTo>
                    <a:lnTo>
                      <a:pt x="206" y="73"/>
                    </a:lnTo>
                    <a:lnTo>
                      <a:pt x="205" y="72"/>
                    </a:lnTo>
                    <a:lnTo>
                      <a:pt x="203" y="72"/>
                    </a:lnTo>
                    <a:lnTo>
                      <a:pt x="201" y="72"/>
                    </a:lnTo>
                    <a:lnTo>
                      <a:pt x="137" y="72"/>
                    </a:lnTo>
                    <a:lnTo>
                      <a:pt x="123" y="49"/>
                    </a:lnTo>
                    <a:lnTo>
                      <a:pt x="125" y="47"/>
                    </a:lnTo>
                    <a:lnTo>
                      <a:pt x="126" y="44"/>
                    </a:lnTo>
                    <a:lnTo>
                      <a:pt x="126" y="41"/>
                    </a:lnTo>
                    <a:lnTo>
                      <a:pt x="127" y="38"/>
                    </a:lnTo>
                    <a:lnTo>
                      <a:pt x="127" y="34"/>
                    </a:lnTo>
                    <a:lnTo>
                      <a:pt x="127" y="31"/>
                    </a:lnTo>
                    <a:lnTo>
                      <a:pt x="127" y="27"/>
                    </a:lnTo>
                    <a:lnTo>
                      <a:pt x="126" y="24"/>
                    </a:lnTo>
                    <a:lnTo>
                      <a:pt x="125" y="21"/>
                    </a:lnTo>
                    <a:lnTo>
                      <a:pt x="124" y="20"/>
                    </a:lnTo>
                    <a:lnTo>
                      <a:pt x="123" y="17"/>
                    </a:lnTo>
                    <a:lnTo>
                      <a:pt x="122" y="15"/>
                    </a:lnTo>
                    <a:lnTo>
                      <a:pt x="120" y="12"/>
                    </a:lnTo>
                    <a:lnTo>
                      <a:pt x="118" y="10"/>
                    </a:lnTo>
                    <a:lnTo>
                      <a:pt x="115" y="8"/>
                    </a:lnTo>
                    <a:lnTo>
                      <a:pt x="113" y="6"/>
                    </a:lnTo>
                    <a:lnTo>
                      <a:pt x="110" y="4"/>
                    </a:lnTo>
                    <a:lnTo>
                      <a:pt x="107" y="3"/>
                    </a:lnTo>
                    <a:lnTo>
                      <a:pt x="104" y="1"/>
                    </a:lnTo>
                    <a:lnTo>
                      <a:pt x="100" y="1"/>
                    </a:lnTo>
                    <a:lnTo>
                      <a:pt x="97" y="0"/>
                    </a:lnTo>
                    <a:lnTo>
                      <a:pt x="95" y="0"/>
                    </a:lnTo>
                    <a:lnTo>
                      <a:pt x="91" y="0"/>
                    </a:lnTo>
                    <a:lnTo>
                      <a:pt x="88" y="0"/>
                    </a:lnTo>
                    <a:lnTo>
                      <a:pt x="84" y="1"/>
                    </a:lnTo>
                    <a:lnTo>
                      <a:pt x="81" y="2"/>
                    </a:lnTo>
                    <a:lnTo>
                      <a:pt x="77" y="3"/>
                    </a:lnTo>
                    <a:lnTo>
                      <a:pt x="74" y="5"/>
                    </a:lnTo>
                    <a:lnTo>
                      <a:pt x="70" y="7"/>
                    </a:lnTo>
                    <a:lnTo>
                      <a:pt x="68" y="10"/>
                    </a:lnTo>
                    <a:lnTo>
                      <a:pt x="66" y="13"/>
                    </a:lnTo>
                    <a:lnTo>
                      <a:pt x="64" y="15"/>
                    </a:lnTo>
                    <a:lnTo>
                      <a:pt x="62" y="19"/>
                    </a:lnTo>
                    <a:lnTo>
                      <a:pt x="60" y="21"/>
                    </a:lnTo>
                    <a:lnTo>
                      <a:pt x="59" y="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="" xmlns:mv="urn:schemas-microsoft-com:mac:vml" xmlns:mc="http://schemas.openxmlformats.org/markup-compatibility/2006" w="127000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17413" name="Group 19"/>
          <p:cNvGrpSpPr>
            <a:grpSpLocks/>
          </p:cNvGrpSpPr>
          <p:nvPr/>
        </p:nvGrpSpPr>
        <p:grpSpPr bwMode="auto">
          <a:xfrm>
            <a:off x="7162800" y="2590800"/>
            <a:ext cx="673100" cy="800100"/>
            <a:chOff x="4020" y="1580"/>
            <a:chExt cx="424" cy="504"/>
          </a:xfrm>
          <a:solidFill>
            <a:schemeClr val="accent6">
              <a:lumMod val="60000"/>
              <a:lumOff val="40000"/>
            </a:schemeClr>
          </a:solidFill>
        </p:grpSpPr>
        <p:grpSp>
          <p:nvGrpSpPr>
            <p:cNvPr id="17422" name="Group 20"/>
            <p:cNvGrpSpPr>
              <a:grpSpLocks/>
            </p:cNvGrpSpPr>
            <p:nvPr/>
          </p:nvGrpSpPr>
          <p:grpSpPr bwMode="auto">
            <a:xfrm>
              <a:off x="4020" y="1580"/>
              <a:ext cx="424" cy="504"/>
              <a:chOff x="4020" y="1580"/>
              <a:chExt cx="424" cy="504"/>
            </a:xfrm>
            <a:grpFill/>
          </p:grpSpPr>
          <p:grpSp>
            <p:nvGrpSpPr>
              <p:cNvPr id="17424" name="Group 21"/>
              <p:cNvGrpSpPr>
                <a:grpSpLocks/>
              </p:cNvGrpSpPr>
              <p:nvPr/>
            </p:nvGrpSpPr>
            <p:grpSpPr bwMode="auto">
              <a:xfrm>
                <a:off x="4020" y="1580"/>
                <a:ext cx="424" cy="504"/>
                <a:chOff x="4020" y="1580"/>
                <a:chExt cx="424" cy="504"/>
              </a:xfrm>
              <a:grpFill/>
            </p:grpSpPr>
            <p:sp>
              <p:nvSpPr>
                <p:cNvPr id="17426" name="AutoShape 22"/>
                <p:cNvSpPr>
                  <a:spLocks noChangeArrowheads="1"/>
                </p:cNvSpPr>
                <p:nvPr/>
              </p:nvSpPr>
              <p:spPr bwMode="auto">
                <a:xfrm>
                  <a:off x="4020" y="1660"/>
                  <a:ext cx="424" cy="424"/>
                </a:xfrm>
                <a:prstGeom prst="cube">
                  <a:avLst>
                    <a:gd name="adj" fmla="val 24995"/>
                  </a:avLst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endParaRPr lang="en-US" sz="1800">
                    <a:ea typeface="ＭＳ Ｐゴシック" charset="0"/>
                    <a:cs typeface="ＭＳ Ｐゴシック" charset="0"/>
                  </a:endParaRPr>
                </a:p>
              </p:txBody>
            </p:sp>
            <p:sp>
              <p:nvSpPr>
                <p:cNvPr id="17427" name="AutoShape 23"/>
                <p:cNvSpPr>
                  <a:spLocks noChangeArrowheads="1"/>
                </p:cNvSpPr>
                <p:nvPr/>
              </p:nvSpPr>
              <p:spPr bwMode="auto">
                <a:xfrm>
                  <a:off x="4116" y="1580"/>
                  <a:ext cx="328" cy="88"/>
                </a:xfrm>
                <a:prstGeom prst="cube">
                  <a:avLst>
                    <a:gd name="adj" fmla="val 24995"/>
                  </a:avLst>
                </a:prstGeom>
                <a:grp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endParaRPr lang="en-US" sz="1800">
                    <a:ea typeface="ＭＳ Ｐゴシック" charset="0"/>
                    <a:cs typeface="ＭＳ Ｐゴシック" charset="0"/>
                  </a:endParaRPr>
                </a:p>
              </p:txBody>
            </p:sp>
          </p:grpSp>
          <p:sp>
            <p:nvSpPr>
              <p:cNvPr id="17425" name="AutoShape 24"/>
              <p:cNvSpPr>
                <a:spLocks noChangeArrowheads="1"/>
              </p:cNvSpPr>
              <p:nvPr/>
            </p:nvSpPr>
            <p:spPr bwMode="auto">
              <a:xfrm>
                <a:off x="4104" y="1696"/>
                <a:ext cx="224" cy="32"/>
              </a:xfrm>
              <a:prstGeom prst="parallelogram">
                <a:avLst>
                  <a:gd name="adj" fmla="val 174968"/>
                </a:avLst>
              </a:prstGeom>
              <a:grpFill/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800"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17423" name="Oval 25"/>
            <p:cNvSpPr>
              <a:spLocks noChangeArrowheads="1"/>
            </p:cNvSpPr>
            <p:nvPr/>
          </p:nvSpPr>
          <p:spPr bwMode="auto">
            <a:xfrm>
              <a:off x="4348" y="1620"/>
              <a:ext cx="56" cy="32"/>
            </a:xfrm>
            <a:prstGeom prst="ellips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0" hangingPunct="0">
                <a:defRPr/>
              </a:pPr>
              <a:endParaRPr lang="en-US" sz="1800"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8438" name="Freeform 26"/>
          <p:cNvSpPr>
            <a:spLocks/>
          </p:cNvSpPr>
          <p:nvPr/>
        </p:nvSpPr>
        <p:spPr bwMode="auto">
          <a:xfrm>
            <a:off x="6310313" y="1530350"/>
            <a:ext cx="522287" cy="468313"/>
          </a:xfrm>
          <a:custGeom>
            <a:avLst/>
            <a:gdLst>
              <a:gd name="T0" fmla="*/ 2147483647 w 329"/>
              <a:gd name="T1" fmla="*/ 2147483647 h 295"/>
              <a:gd name="T2" fmla="*/ 2147483647 w 329"/>
              <a:gd name="T3" fmla="*/ 2147483647 h 295"/>
              <a:gd name="T4" fmla="*/ 2147483647 w 329"/>
              <a:gd name="T5" fmla="*/ 0 h 295"/>
              <a:gd name="T6" fmla="*/ 2147483647 w 329"/>
              <a:gd name="T7" fmla="*/ 0 h 295"/>
              <a:gd name="T8" fmla="*/ 2147483647 w 329"/>
              <a:gd name="T9" fmla="*/ 2147483647 h 295"/>
              <a:gd name="T10" fmla="*/ 2147483647 w 329"/>
              <a:gd name="T11" fmla="*/ 2147483647 h 295"/>
              <a:gd name="T12" fmla="*/ 2147483647 w 329"/>
              <a:gd name="T13" fmla="*/ 2147483647 h 295"/>
              <a:gd name="T14" fmla="*/ 2147483647 w 329"/>
              <a:gd name="T15" fmla="*/ 2147483647 h 295"/>
              <a:gd name="T16" fmla="*/ 2147483647 w 329"/>
              <a:gd name="T17" fmla="*/ 2147483647 h 295"/>
              <a:gd name="T18" fmla="*/ 2147483647 w 329"/>
              <a:gd name="T19" fmla="*/ 2147483647 h 295"/>
              <a:gd name="T20" fmla="*/ 2147483647 w 329"/>
              <a:gd name="T21" fmla="*/ 2147483647 h 295"/>
              <a:gd name="T22" fmla="*/ 2147483647 w 329"/>
              <a:gd name="T23" fmla="*/ 2147483647 h 295"/>
              <a:gd name="T24" fmla="*/ 2147483647 w 329"/>
              <a:gd name="T25" fmla="*/ 2147483647 h 295"/>
              <a:gd name="T26" fmla="*/ 2147483647 w 329"/>
              <a:gd name="T27" fmla="*/ 2147483647 h 295"/>
              <a:gd name="T28" fmla="*/ 2147483647 w 329"/>
              <a:gd name="T29" fmla="*/ 2147483647 h 295"/>
              <a:gd name="T30" fmla="*/ 2147483647 w 329"/>
              <a:gd name="T31" fmla="*/ 2147483647 h 295"/>
              <a:gd name="T32" fmla="*/ 2147483647 w 329"/>
              <a:gd name="T33" fmla="*/ 2147483647 h 295"/>
              <a:gd name="T34" fmla="*/ 2147483647 w 329"/>
              <a:gd name="T35" fmla="*/ 2147483647 h 295"/>
              <a:gd name="T36" fmla="*/ 2147483647 w 329"/>
              <a:gd name="T37" fmla="*/ 2147483647 h 295"/>
              <a:gd name="T38" fmla="*/ 2147483647 w 329"/>
              <a:gd name="T39" fmla="*/ 2147483647 h 295"/>
              <a:gd name="T40" fmla="*/ 2147483647 w 329"/>
              <a:gd name="T41" fmla="*/ 2147483647 h 295"/>
              <a:gd name="T42" fmla="*/ 2147483647 w 329"/>
              <a:gd name="T43" fmla="*/ 2147483647 h 295"/>
              <a:gd name="T44" fmla="*/ 2147483647 w 329"/>
              <a:gd name="T45" fmla="*/ 2147483647 h 295"/>
              <a:gd name="T46" fmla="*/ 2147483647 w 329"/>
              <a:gd name="T47" fmla="*/ 2147483647 h 295"/>
              <a:gd name="T48" fmla="*/ 2147483647 w 329"/>
              <a:gd name="T49" fmla="*/ 2147483647 h 295"/>
              <a:gd name="T50" fmla="*/ 2147483647 w 329"/>
              <a:gd name="T51" fmla="*/ 2147483647 h 295"/>
              <a:gd name="T52" fmla="*/ 0 w 329"/>
              <a:gd name="T53" fmla="*/ 2147483647 h 295"/>
              <a:gd name="T54" fmla="*/ 2147483647 w 329"/>
              <a:gd name="T55" fmla="*/ 2147483647 h 295"/>
              <a:gd name="T56" fmla="*/ 2147483647 w 329"/>
              <a:gd name="T57" fmla="*/ 2147483647 h 295"/>
              <a:gd name="T58" fmla="*/ 2147483647 w 329"/>
              <a:gd name="T59" fmla="*/ 2147483647 h 295"/>
              <a:gd name="T60" fmla="*/ 2147483647 w 329"/>
              <a:gd name="T61" fmla="*/ 2147483647 h 295"/>
              <a:gd name="T62" fmla="*/ 2147483647 w 329"/>
              <a:gd name="T63" fmla="*/ 2147483647 h 295"/>
              <a:gd name="T64" fmla="*/ 2147483647 w 329"/>
              <a:gd name="T65" fmla="*/ 2147483647 h 295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w 329"/>
              <a:gd name="T100" fmla="*/ 0 h 295"/>
              <a:gd name="T101" fmla="*/ 329 w 329"/>
              <a:gd name="T102" fmla="*/ 295 h 295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T99" t="T100" r="T101" b="T102"/>
            <a:pathLst>
              <a:path w="329" h="295">
                <a:moveTo>
                  <a:pt x="40" y="4"/>
                </a:moveTo>
                <a:lnTo>
                  <a:pt x="93" y="14"/>
                </a:lnTo>
                <a:lnTo>
                  <a:pt x="92" y="0"/>
                </a:lnTo>
                <a:lnTo>
                  <a:pt x="156" y="16"/>
                </a:lnTo>
                <a:lnTo>
                  <a:pt x="156" y="0"/>
                </a:lnTo>
                <a:lnTo>
                  <a:pt x="224" y="0"/>
                </a:lnTo>
                <a:lnTo>
                  <a:pt x="223" y="15"/>
                </a:lnTo>
                <a:lnTo>
                  <a:pt x="305" y="0"/>
                </a:lnTo>
                <a:lnTo>
                  <a:pt x="205" y="83"/>
                </a:lnTo>
                <a:lnTo>
                  <a:pt x="215" y="84"/>
                </a:lnTo>
                <a:lnTo>
                  <a:pt x="226" y="86"/>
                </a:lnTo>
                <a:lnTo>
                  <a:pt x="239" y="89"/>
                </a:lnTo>
                <a:lnTo>
                  <a:pt x="250" y="93"/>
                </a:lnTo>
                <a:lnTo>
                  <a:pt x="263" y="99"/>
                </a:lnTo>
                <a:lnTo>
                  <a:pt x="274" y="104"/>
                </a:lnTo>
                <a:lnTo>
                  <a:pt x="285" y="111"/>
                </a:lnTo>
                <a:lnTo>
                  <a:pt x="294" y="119"/>
                </a:lnTo>
                <a:lnTo>
                  <a:pt x="302" y="126"/>
                </a:lnTo>
                <a:lnTo>
                  <a:pt x="309" y="135"/>
                </a:lnTo>
                <a:lnTo>
                  <a:pt x="316" y="144"/>
                </a:lnTo>
                <a:lnTo>
                  <a:pt x="321" y="155"/>
                </a:lnTo>
                <a:lnTo>
                  <a:pt x="325" y="165"/>
                </a:lnTo>
                <a:lnTo>
                  <a:pt x="327" y="174"/>
                </a:lnTo>
                <a:lnTo>
                  <a:pt x="328" y="187"/>
                </a:lnTo>
                <a:lnTo>
                  <a:pt x="327" y="200"/>
                </a:lnTo>
                <a:lnTo>
                  <a:pt x="324" y="210"/>
                </a:lnTo>
                <a:lnTo>
                  <a:pt x="321" y="220"/>
                </a:lnTo>
                <a:lnTo>
                  <a:pt x="317" y="228"/>
                </a:lnTo>
                <a:lnTo>
                  <a:pt x="311" y="237"/>
                </a:lnTo>
                <a:lnTo>
                  <a:pt x="303" y="247"/>
                </a:lnTo>
                <a:lnTo>
                  <a:pt x="292" y="258"/>
                </a:lnTo>
                <a:lnTo>
                  <a:pt x="280" y="267"/>
                </a:lnTo>
                <a:lnTo>
                  <a:pt x="268" y="274"/>
                </a:lnTo>
                <a:lnTo>
                  <a:pt x="257" y="279"/>
                </a:lnTo>
                <a:lnTo>
                  <a:pt x="246" y="284"/>
                </a:lnTo>
                <a:lnTo>
                  <a:pt x="236" y="287"/>
                </a:lnTo>
                <a:lnTo>
                  <a:pt x="224" y="290"/>
                </a:lnTo>
                <a:lnTo>
                  <a:pt x="215" y="292"/>
                </a:lnTo>
                <a:lnTo>
                  <a:pt x="201" y="293"/>
                </a:lnTo>
                <a:lnTo>
                  <a:pt x="189" y="294"/>
                </a:lnTo>
                <a:lnTo>
                  <a:pt x="133" y="294"/>
                </a:lnTo>
                <a:lnTo>
                  <a:pt x="122" y="293"/>
                </a:lnTo>
                <a:lnTo>
                  <a:pt x="108" y="291"/>
                </a:lnTo>
                <a:lnTo>
                  <a:pt x="90" y="287"/>
                </a:lnTo>
                <a:lnTo>
                  <a:pt x="73" y="280"/>
                </a:lnTo>
                <a:lnTo>
                  <a:pt x="56" y="272"/>
                </a:lnTo>
                <a:lnTo>
                  <a:pt x="41" y="262"/>
                </a:lnTo>
                <a:lnTo>
                  <a:pt x="30" y="253"/>
                </a:lnTo>
                <a:lnTo>
                  <a:pt x="21" y="244"/>
                </a:lnTo>
                <a:lnTo>
                  <a:pt x="13" y="232"/>
                </a:lnTo>
                <a:lnTo>
                  <a:pt x="7" y="219"/>
                </a:lnTo>
                <a:lnTo>
                  <a:pt x="4" y="210"/>
                </a:lnTo>
                <a:lnTo>
                  <a:pt x="1" y="201"/>
                </a:lnTo>
                <a:lnTo>
                  <a:pt x="0" y="191"/>
                </a:lnTo>
                <a:lnTo>
                  <a:pt x="1" y="183"/>
                </a:lnTo>
                <a:lnTo>
                  <a:pt x="3" y="169"/>
                </a:lnTo>
                <a:lnTo>
                  <a:pt x="7" y="156"/>
                </a:lnTo>
                <a:lnTo>
                  <a:pt x="14" y="141"/>
                </a:lnTo>
                <a:lnTo>
                  <a:pt x="24" y="129"/>
                </a:lnTo>
                <a:lnTo>
                  <a:pt x="35" y="118"/>
                </a:lnTo>
                <a:lnTo>
                  <a:pt x="49" y="107"/>
                </a:lnTo>
                <a:lnTo>
                  <a:pt x="63" y="99"/>
                </a:lnTo>
                <a:lnTo>
                  <a:pt x="82" y="91"/>
                </a:lnTo>
                <a:lnTo>
                  <a:pt x="102" y="86"/>
                </a:lnTo>
                <a:lnTo>
                  <a:pt x="115" y="83"/>
                </a:lnTo>
                <a:lnTo>
                  <a:pt x="40" y="4"/>
                </a:lnTo>
              </a:path>
            </a:pathLst>
          </a:custGeom>
          <a:solidFill>
            <a:schemeClr val="bg2"/>
          </a:solidFill>
          <a:ln w="12700" cap="rnd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39" name="Rectangle 27"/>
          <p:cNvSpPr>
            <a:spLocks noChangeArrowheads="1"/>
          </p:cNvSpPr>
          <p:nvPr/>
        </p:nvSpPr>
        <p:spPr bwMode="auto">
          <a:xfrm>
            <a:off x="6391275" y="1611313"/>
            <a:ext cx="401638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b="1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8440" name="Freeform 28"/>
          <p:cNvSpPr>
            <a:spLocks/>
          </p:cNvSpPr>
          <p:nvPr/>
        </p:nvSpPr>
        <p:spPr bwMode="auto">
          <a:xfrm>
            <a:off x="6881813" y="1530350"/>
            <a:ext cx="522287" cy="468313"/>
          </a:xfrm>
          <a:custGeom>
            <a:avLst/>
            <a:gdLst>
              <a:gd name="T0" fmla="*/ 2147483647 w 329"/>
              <a:gd name="T1" fmla="*/ 2147483647 h 295"/>
              <a:gd name="T2" fmla="*/ 2147483647 w 329"/>
              <a:gd name="T3" fmla="*/ 2147483647 h 295"/>
              <a:gd name="T4" fmla="*/ 2147483647 w 329"/>
              <a:gd name="T5" fmla="*/ 0 h 295"/>
              <a:gd name="T6" fmla="*/ 2147483647 w 329"/>
              <a:gd name="T7" fmla="*/ 0 h 295"/>
              <a:gd name="T8" fmla="*/ 2147483647 w 329"/>
              <a:gd name="T9" fmla="*/ 2147483647 h 295"/>
              <a:gd name="T10" fmla="*/ 2147483647 w 329"/>
              <a:gd name="T11" fmla="*/ 2147483647 h 295"/>
              <a:gd name="T12" fmla="*/ 2147483647 w 329"/>
              <a:gd name="T13" fmla="*/ 2147483647 h 295"/>
              <a:gd name="T14" fmla="*/ 2147483647 w 329"/>
              <a:gd name="T15" fmla="*/ 2147483647 h 295"/>
              <a:gd name="T16" fmla="*/ 2147483647 w 329"/>
              <a:gd name="T17" fmla="*/ 2147483647 h 295"/>
              <a:gd name="T18" fmla="*/ 2147483647 w 329"/>
              <a:gd name="T19" fmla="*/ 2147483647 h 295"/>
              <a:gd name="T20" fmla="*/ 2147483647 w 329"/>
              <a:gd name="T21" fmla="*/ 2147483647 h 295"/>
              <a:gd name="T22" fmla="*/ 2147483647 w 329"/>
              <a:gd name="T23" fmla="*/ 2147483647 h 295"/>
              <a:gd name="T24" fmla="*/ 2147483647 w 329"/>
              <a:gd name="T25" fmla="*/ 2147483647 h 295"/>
              <a:gd name="T26" fmla="*/ 2147483647 w 329"/>
              <a:gd name="T27" fmla="*/ 2147483647 h 295"/>
              <a:gd name="T28" fmla="*/ 2147483647 w 329"/>
              <a:gd name="T29" fmla="*/ 2147483647 h 295"/>
              <a:gd name="T30" fmla="*/ 2147483647 w 329"/>
              <a:gd name="T31" fmla="*/ 2147483647 h 295"/>
              <a:gd name="T32" fmla="*/ 2147483647 w 329"/>
              <a:gd name="T33" fmla="*/ 2147483647 h 295"/>
              <a:gd name="T34" fmla="*/ 2147483647 w 329"/>
              <a:gd name="T35" fmla="*/ 2147483647 h 295"/>
              <a:gd name="T36" fmla="*/ 2147483647 w 329"/>
              <a:gd name="T37" fmla="*/ 2147483647 h 295"/>
              <a:gd name="T38" fmla="*/ 2147483647 w 329"/>
              <a:gd name="T39" fmla="*/ 2147483647 h 295"/>
              <a:gd name="T40" fmla="*/ 2147483647 w 329"/>
              <a:gd name="T41" fmla="*/ 2147483647 h 295"/>
              <a:gd name="T42" fmla="*/ 2147483647 w 329"/>
              <a:gd name="T43" fmla="*/ 2147483647 h 295"/>
              <a:gd name="T44" fmla="*/ 2147483647 w 329"/>
              <a:gd name="T45" fmla="*/ 2147483647 h 295"/>
              <a:gd name="T46" fmla="*/ 2147483647 w 329"/>
              <a:gd name="T47" fmla="*/ 2147483647 h 295"/>
              <a:gd name="T48" fmla="*/ 2147483647 w 329"/>
              <a:gd name="T49" fmla="*/ 2147483647 h 295"/>
              <a:gd name="T50" fmla="*/ 2147483647 w 329"/>
              <a:gd name="T51" fmla="*/ 2147483647 h 295"/>
              <a:gd name="T52" fmla="*/ 0 w 329"/>
              <a:gd name="T53" fmla="*/ 2147483647 h 295"/>
              <a:gd name="T54" fmla="*/ 2147483647 w 329"/>
              <a:gd name="T55" fmla="*/ 2147483647 h 295"/>
              <a:gd name="T56" fmla="*/ 2147483647 w 329"/>
              <a:gd name="T57" fmla="*/ 2147483647 h 295"/>
              <a:gd name="T58" fmla="*/ 2147483647 w 329"/>
              <a:gd name="T59" fmla="*/ 2147483647 h 295"/>
              <a:gd name="T60" fmla="*/ 2147483647 w 329"/>
              <a:gd name="T61" fmla="*/ 2147483647 h 295"/>
              <a:gd name="T62" fmla="*/ 2147483647 w 329"/>
              <a:gd name="T63" fmla="*/ 2147483647 h 295"/>
              <a:gd name="T64" fmla="*/ 2147483647 w 329"/>
              <a:gd name="T65" fmla="*/ 2147483647 h 295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w 329"/>
              <a:gd name="T100" fmla="*/ 0 h 295"/>
              <a:gd name="T101" fmla="*/ 329 w 329"/>
              <a:gd name="T102" fmla="*/ 295 h 295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T99" t="T100" r="T101" b="T102"/>
            <a:pathLst>
              <a:path w="329" h="295">
                <a:moveTo>
                  <a:pt x="40" y="4"/>
                </a:moveTo>
                <a:lnTo>
                  <a:pt x="93" y="14"/>
                </a:lnTo>
                <a:lnTo>
                  <a:pt x="92" y="0"/>
                </a:lnTo>
                <a:lnTo>
                  <a:pt x="156" y="16"/>
                </a:lnTo>
                <a:lnTo>
                  <a:pt x="156" y="0"/>
                </a:lnTo>
                <a:lnTo>
                  <a:pt x="224" y="0"/>
                </a:lnTo>
                <a:lnTo>
                  <a:pt x="223" y="15"/>
                </a:lnTo>
                <a:lnTo>
                  <a:pt x="305" y="0"/>
                </a:lnTo>
                <a:lnTo>
                  <a:pt x="205" y="83"/>
                </a:lnTo>
                <a:lnTo>
                  <a:pt x="215" y="84"/>
                </a:lnTo>
                <a:lnTo>
                  <a:pt x="226" y="86"/>
                </a:lnTo>
                <a:lnTo>
                  <a:pt x="239" y="89"/>
                </a:lnTo>
                <a:lnTo>
                  <a:pt x="250" y="93"/>
                </a:lnTo>
                <a:lnTo>
                  <a:pt x="263" y="99"/>
                </a:lnTo>
                <a:lnTo>
                  <a:pt x="274" y="104"/>
                </a:lnTo>
                <a:lnTo>
                  <a:pt x="285" y="111"/>
                </a:lnTo>
                <a:lnTo>
                  <a:pt x="294" y="119"/>
                </a:lnTo>
                <a:lnTo>
                  <a:pt x="302" y="126"/>
                </a:lnTo>
                <a:lnTo>
                  <a:pt x="309" y="135"/>
                </a:lnTo>
                <a:lnTo>
                  <a:pt x="316" y="144"/>
                </a:lnTo>
                <a:lnTo>
                  <a:pt x="321" y="155"/>
                </a:lnTo>
                <a:lnTo>
                  <a:pt x="325" y="165"/>
                </a:lnTo>
                <a:lnTo>
                  <a:pt x="327" y="174"/>
                </a:lnTo>
                <a:lnTo>
                  <a:pt x="328" y="187"/>
                </a:lnTo>
                <a:lnTo>
                  <a:pt x="327" y="200"/>
                </a:lnTo>
                <a:lnTo>
                  <a:pt x="324" y="210"/>
                </a:lnTo>
                <a:lnTo>
                  <a:pt x="321" y="220"/>
                </a:lnTo>
                <a:lnTo>
                  <a:pt x="317" y="228"/>
                </a:lnTo>
                <a:lnTo>
                  <a:pt x="311" y="237"/>
                </a:lnTo>
                <a:lnTo>
                  <a:pt x="303" y="247"/>
                </a:lnTo>
                <a:lnTo>
                  <a:pt x="292" y="258"/>
                </a:lnTo>
                <a:lnTo>
                  <a:pt x="280" y="267"/>
                </a:lnTo>
                <a:lnTo>
                  <a:pt x="268" y="274"/>
                </a:lnTo>
                <a:lnTo>
                  <a:pt x="257" y="279"/>
                </a:lnTo>
                <a:lnTo>
                  <a:pt x="246" y="284"/>
                </a:lnTo>
                <a:lnTo>
                  <a:pt x="236" y="287"/>
                </a:lnTo>
                <a:lnTo>
                  <a:pt x="224" y="290"/>
                </a:lnTo>
                <a:lnTo>
                  <a:pt x="215" y="292"/>
                </a:lnTo>
                <a:lnTo>
                  <a:pt x="201" y="293"/>
                </a:lnTo>
                <a:lnTo>
                  <a:pt x="189" y="294"/>
                </a:lnTo>
                <a:lnTo>
                  <a:pt x="133" y="294"/>
                </a:lnTo>
                <a:lnTo>
                  <a:pt x="122" y="293"/>
                </a:lnTo>
                <a:lnTo>
                  <a:pt x="108" y="291"/>
                </a:lnTo>
                <a:lnTo>
                  <a:pt x="90" y="287"/>
                </a:lnTo>
                <a:lnTo>
                  <a:pt x="73" y="280"/>
                </a:lnTo>
                <a:lnTo>
                  <a:pt x="56" y="272"/>
                </a:lnTo>
                <a:lnTo>
                  <a:pt x="41" y="262"/>
                </a:lnTo>
                <a:lnTo>
                  <a:pt x="30" y="253"/>
                </a:lnTo>
                <a:lnTo>
                  <a:pt x="21" y="244"/>
                </a:lnTo>
                <a:lnTo>
                  <a:pt x="13" y="232"/>
                </a:lnTo>
                <a:lnTo>
                  <a:pt x="7" y="219"/>
                </a:lnTo>
                <a:lnTo>
                  <a:pt x="4" y="210"/>
                </a:lnTo>
                <a:lnTo>
                  <a:pt x="1" y="201"/>
                </a:lnTo>
                <a:lnTo>
                  <a:pt x="0" y="191"/>
                </a:lnTo>
                <a:lnTo>
                  <a:pt x="1" y="183"/>
                </a:lnTo>
                <a:lnTo>
                  <a:pt x="3" y="169"/>
                </a:lnTo>
                <a:lnTo>
                  <a:pt x="7" y="156"/>
                </a:lnTo>
                <a:lnTo>
                  <a:pt x="14" y="141"/>
                </a:lnTo>
                <a:lnTo>
                  <a:pt x="24" y="129"/>
                </a:lnTo>
                <a:lnTo>
                  <a:pt x="35" y="118"/>
                </a:lnTo>
                <a:lnTo>
                  <a:pt x="49" y="107"/>
                </a:lnTo>
                <a:lnTo>
                  <a:pt x="63" y="99"/>
                </a:lnTo>
                <a:lnTo>
                  <a:pt x="82" y="91"/>
                </a:lnTo>
                <a:lnTo>
                  <a:pt x="102" y="86"/>
                </a:lnTo>
                <a:lnTo>
                  <a:pt x="115" y="83"/>
                </a:lnTo>
                <a:lnTo>
                  <a:pt x="40" y="4"/>
                </a:lnTo>
              </a:path>
            </a:pathLst>
          </a:custGeom>
          <a:solidFill>
            <a:schemeClr val="bg2"/>
          </a:solidFill>
          <a:ln w="12700" cap="rnd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41" name="Rectangle 29"/>
          <p:cNvSpPr>
            <a:spLocks noChangeArrowheads="1"/>
          </p:cNvSpPr>
          <p:nvPr/>
        </p:nvSpPr>
        <p:spPr bwMode="auto">
          <a:xfrm>
            <a:off x="6962775" y="1611313"/>
            <a:ext cx="401638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b="1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8442" name="Freeform 30"/>
          <p:cNvSpPr>
            <a:spLocks/>
          </p:cNvSpPr>
          <p:nvPr/>
        </p:nvSpPr>
        <p:spPr bwMode="auto">
          <a:xfrm>
            <a:off x="7453313" y="1530350"/>
            <a:ext cx="522287" cy="468313"/>
          </a:xfrm>
          <a:custGeom>
            <a:avLst/>
            <a:gdLst>
              <a:gd name="T0" fmla="*/ 2147483647 w 329"/>
              <a:gd name="T1" fmla="*/ 2147483647 h 295"/>
              <a:gd name="T2" fmla="*/ 2147483647 w 329"/>
              <a:gd name="T3" fmla="*/ 2147483647 h 295"/>
              <a:gd name="T4" fmla="*/ 2147483647 w 329"/>
              <a:gd name="T5" fmla="*/ 0 h 295"/>
              <a:gd name="T6" fmla="*/ 2147483647 w 329"/>
              <a:gd name="T7" fmla="*/ 0 h 295"/>
              <a:gd name="T8" fmla="*/ 2147483647 w 329"/>
              <a:gd name="T9" fmla="*/ 2147483647 h 295"/>
              <a:gd name="T10" fmla="*/ 2147483647 w 329"/>
              <a:gd name="T11" fmla="*/ 2147483647 h 295"/>
              <a:gd name="T12" fmla="*/ 2147483647 w 329"/>
              <a:gd name="T13" fmla="*/ 2147483647 h 295"/>
              <a:gd name="T14" fmla="*/ 2147483647 w 329"/>
              <a:gd name="T15" fmla="*/ 2147483647 h 295"/>
              <a:gd name="T16" fmla="*/ 2147483647 w 329"/>
              <a:gd name="T17" fmla="*/ 2147483647 h 295"/>
              <a:gd name="T18" fmla="*/ 2147483647 w 329"/>
              <a:gd name="T19" fmla="*/ 2147483647 h 295"/>
              <a:gd name="T20" fmla="*/ 2147483647 w 329"/>
              <a:gd name="T21" fmla="*/ 2147483647 h 295"/>
              <a:gd name="T22" fmla="*/ 2147483647 w 329"/>
              <a:gd name="T23" fmla="*/ 2147483647 h 295"/>
              <a:gd name="T24" fmla="*/ 2147483647 w 329"/>
              <a:gd name="T25" fmla="*/ 2147483647 h 295"/>
              <a:gd name="T26" fmla="*/ 2147483647 w 329"/>
              <a:gd name="T27" fmla="*/ 2147483647 h 295"/>
              <a:gd name="T28" fmla="*/ 2147483647 w 329"/>
              <a:gd name="T29" fmla="*/ 2147483647 h 295"/>
              <a:gd name="T30" fmla="*/ 2147483647 w 329"/>
              <a:gd name="T31" fmla="*/ 2147483647 h 295"/>
              <a:gd name="T32" fmla="*/ 2147483647 w 329"/>
              <a:gd name="T33" fmla="*/ 2147483647 h 295"/>
              <a:gd name="T34" fmla="*/ 2147483647 w 329"/>
              <a:gd name="T35" fmla="*/ 2147483647 h 295"/>
              <a:gd name="T36" fmla="*/ 2147483647 w 329"/>
              <a:gd name="T37" fmla="*/ 2147483647 h 295"/>
              <a:gd name="T38" fmla="*/ 2147483647 w 329"/>
              <a:gd name="T39" fmla="*/ 2147483647 h 295"/>
              <a:gd name="T40" fmla="*/ 2147483647 w 329"/>
              <a:gd name="T41" fmla="*/ 2147483647 h 295"/>
              <a:gd name="T42" fmla="*/ 2147483647 w 329"/>
              <a:gd name="T43" fmla="*/ 2147483647 h 295"/>
              <a:gd name="T44" fmla="*/ 2147483647 w 329"/>
              <a:gd name="T45" fmla="*/ 2147483647 h 295"/>
              <a:gd name="T46" fmla="*/ 2147483647 w 329"/>
              <a:gd name="T47" fmla="*/ 2147483647 h 295"/>
              <a:gd name="T48" fmla="*/ 2147483647 w 329"/>
              <a:gd name="T49" fmla="*/ 2147483647 h 295"/>
              <a:gd name="T50" fmla="*/ 2147483647 w 329"/>
              <a:gd name="T51" fmla="*/ 2147483647 h 295"/>
              <a:gd name="T52" fmla="*/ 0 w 329"/>
              <a:gd name="T53" fmla="*/ 2147483647 h 295"/>
              <a:gd name="T54" fmla="*/ 2147483647 w 329"/>
              <a:gd name="T55" fmla="*/ 2147483647 h 295"/>
              <a:gd name="T56" fmla="*/ 2147483647 w 329"/>
              <a:gd name="T57" fmla="*/ 2147483647 h 295"/>
              <a:gd name="T58" fmla="*/ 2147483647 w 329"/>
              <a:gd name="T59" fmla="*/ 2147483647 h 295"/>
              <a:gd name="T60" fmla="*/ 2147483647 w 329"/>
              <a:gd name="T61" fmla="*/ 2147483647 h 295"/>
              <a:gd name="T62" fmla="*/ 2147483647 w 329"/>
              <a:gd name="T63" fmla="*/ 2147483647 h 295"/>
              <a:gd name="T64" fmla="*/ 2147483647 w 329"/>
              <a:gd name="T65" fmla="*/ 2147483647 h 295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w 329"/>
              <a:gd name="T100" fmla="*/ 0 h 295"/>
              <a:gd name="T101" fmla="*/ 329 w 329"/>
              <a:gd name="T102" fmla="*/ 295 h 295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T99" t="T100" r="T101" b="T102"/>
            <a:pathLst>
              <a:path w="329" h="295">
                <a:moveTo>
                  <a:pt x="40" y="4"/>
                </a:moveTo>
                <a:lnTo>
                  <a:pt x="93" y="14"/>
                </a:lnTo>
                <a:lnTo>
                  <a:pt x="92" y="0"/>
                </a:lnTo>
                <a:lnTo>
                  <a:pt x="156" y="16"/>
                </a:lnTo>
                <a:lnTo>
                  <a:pt x="156" y="0"/>
                </a:lnTo>
                <a:lnTo>
                  <a:pt x="224" y="0"/>
                </a:lnTo>
                <a:lnTo>
                  <a:pt x="223" y="15"/>
                </a:lnTo>
                <a:lnTo>
                  <a:pt x="305" y="0"/>
                </a:lnTo>
                <a:lnTo>
                  <a:pt x="205" y="83"/>
                </a:lnTo>
                <a:lnTo>
                  <a:pt x="215" y="84"/>
                </a:lnTo>
                <a:lnTo>
                  <a:pt x="226" y="86"/>
                </a:lnTo>
                <a:lnTo>
                  <a:pt x="239" y="89"/>
                </a:lnTo>
                <a:lnTo>
                  <a:pt x="250" y="93"/>
                </a:lnTo>
                <a:lnTo>
                  <a:pt x="263" y="99"/>
                </a:lnTo>
                <a:lnTo>
                  <a:pt x="274" y="104"/>
                </a:lnTo>
                <a:lnTo>
                  <a:pt x="285" y="111"/>
                </a:lnTo>
                <a:lnTo>
                  <a:pt x="294" y="119"/>
                </a:lnTo>
                <a:lnTo>
                  <a:pt x="302" y="126"/>
                </a:lnTo>
                <a:lnTo>
                  <a:pt x="309" y="135"/>
                </a:lnTo>
                <a:lnTo>
                  <a:pt x="316" y="144"/>
                </a:lnTo>
                <a:lnTo>
                  <a:pt x="321" y="155"/>
                </a:lnTo>
                <a:lnTo>
                  <a:pt x="325" y="165"/>
                </a:lnTo>
                <a:lnTo>
                  <a:pt x="327" y="174"/>
                </a:lnTo>
                <a:lnTo>
                  <a:pt x="328" y="187"/>
                </a:lnTo>
                <a:lnTo>
                  <a:pt x="327" y="200"/>
                </a:lnTo>
                <a:lnTo>
                  <a:pt x="324" y="210"/>
                </a:lnTo>
                <a:lnTo>
                  <a:pt x="321" y="220"/>
                </a:lnTo>
                <a:lnTo>
                  <a:pt x="317" y="228"/>
                </a:lnTo>
                <a:lnTo>
                  <a:pt x="311" y="237"/>
                </a:lnTo>
                <a:lnTo>
                  <a:pt x="303" y="247"/>
                </a:lnTo>
                <a:lnTo>
                  <a:pt x="292" y="258"/>
                </a:lnTo>
                <a:lnTo>
                  <a:pt x="280" y="267"/>
                </a:lnTo>
                <a:lnTo>
                  <a:pt x="268" y="274"/>
                </a:lnTo>
                <a:lnTo>
                  <a:pt x="257" y="279"/>
                </a:lnTo>
                <a:lnTo>
                  <a:pt x="246" y="284"/>
                </a:lnTo>
                <a:lnTo>
                  <a:pt x="236" y="287"/>
                </a:lnTo>
                <a:lnTo>
                  <a:pt x="224" y="290"/>
                </a:lnTo>
                <a:lnTo>
                  <a:pt x="215" y="292"/>
                </a:lnTo>
                <a:lnTo>
                  <a:pt x="201" y="293"/>
                </a:lnTo>
                <a:lnTo>
                  <a:pt x="189" y="294"/>
                </a:lnTo>
                <a:lnTo>
                  <a:pt x="133" y="294"/>
                </a:lnTo>
                <a:lnTo>
                  <a:pt x="122" y="293"/>
                </a:lnTo>
                <a:lnTo>
                  <a:pt x="108" y="291"/>
                </a:lnTo>
                <a:lnTo>
                  <a:pt x="90" y="287"/>
                </a:lnTo>
                <a:lnTo>
                  <a:pt x="73" y="280"/>
                </a:lnTo>
                <a:lnTo>
                  <a:pt x="56" y="272"/>
                </a:lnTo>
                <a:lnTo>
                  <a:pt x="41" y="262"/>
                </a:lnTo>
                <a:lnTo>
                  <a:pt x="30" y="253"/>
                </a:lnTo>
                <a:lnTo>
                  <a:pt x="21" y="244"/>
                </a:lnTo>
                <a:lnTo>
                  <a:pt x="13" y="232"/>
                </a:lnTo>
                <a:lnTo>
                  <a:pt x="7" y="219"/>
                </a:lnTo>
                <a:lnTo>
                  <a:pt x="4" y="210"/>
                </a:lnTo>
                <a:lnTo>
                  <a:pt x="1" y="201"/>
                </a:lnTo>
                <a:lnTo>
                  <a:pt x="0" y="191"/>
                </a:lnTo>
                <a:lnTo>
                  <a:pt x="1" y="183"/>
                </a:lnTo>
                <a:lnTo>
                  <a:pt x="3" y="169"/>
                </a:lnTo>
                <a:lnTo>
                  <a:pt x="7" y="156"/>
                </a:lnTo>
                <a:lnTo>
                  <a:pt x="14" y="141"/>
                </a:lnTo>
                <a:lnTo>
                  <a:pt x="24" y="129"/>
                </a:lnTo>
                <a:lnTo>
                  <a:pt x="35" y="118"/>
                </a:lnTo>
                <a:lnTo>
                  <a:pt x="49" y="107"/>
                </a:lnTo>
                <a:lnTo>
                  <a:pt x="63" y="99"/>
                </a:lnTo>
                <a:lnTo>
                  <a:pt x="82" y="91"/>
                </a:lnTo>
                <a:lnTo>
                  <a:pt x="102" y="86"/>
                </a:lnTo>
                <a:lnTo>
                  <a:pt x="115" y="83"/>
                </a:lnTo>
                <a:lnTo>
                  <a:pt x="40" y="4"/>
                </a:lnTo>
              </a:path>
            </a:pathLst>
          </a:custGeom>
          <a:solidFill>
            <a:schemeClr val="bg2"/>
          </a:solidFill>
          <a:ln w="12700" cap="rnd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43" name="Rectangle 31"/>
          <p:cNvSpPr>
            <a:spLocks noChangeArrowheads="1"/>
          </p:cNvSpPr>
          <p:nvPr/>
        </p:nvSpPr>
        <p:spPr bwMode="auto">
          <a:xfrm>
            <a:off x="7534275" y="1611313"/>
            <a:ext cx="401638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b="1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8444" name="Freeform 32"/>
          <p:cNvSpPr>
            <a:spLocks/>
          </p:cNvSpPr>
          <p:nvPr/>
        </p:nvSpPr>
        <p:spPr bwMode="auto">
          <a:xfrm>
            <a:off x="8012113" y="1530350"/>
            <a:ext cx="522287" cy="468313"/>
          </a:xfrm>
          <a:custGeom>
            <a:avLst/>
            <a:gdLst>
              <a:gd name="T0" fmla="*/ 2147483647 w 329"/>
              <a:gd name="T1" fmla="*/ 2147483647 h 295"/>
              <a:gd name="T2" fmla="*/ 2147483647 w 329"/>
              <a:gd name="T3" fmla="*/ 2147483647 h 295"/>
              <a:gd name="T4" fmla="*/ 2147483647 w 329"/>
              <a:gd name="T5" fmla="*/ 0 h 295"/>
              <a:gd name="T6" fmla="*/ 2147483647 w 329"/>
              <a:gd name="T7" fmla="*/ 0 h 295"/>
              <a:gd name="T8" fmla="*/ 2147483647 w 329"/>
              <a:gd name="T9" fmla="*/ 2147483647 h 295"/>
              <a:gd name="T10" fmla="*/ 2147483647 w 329"/>
              <a:gd name="T11" fmla="*/ 2147483647 h 295"/>
              <a:gd name="T12" fmla="*/ 2147483647 w 329"/>
              <a:gd name="T13" fmla="*/ 2147483647 h 295"/>
              <a:gd name="T14" fmla="*/ 2147483647 w 329"/>
              <a:gd name="T15" fmla="*/ 2147483647 h 295"/>
              <a:gd name="T16" fmla="*/ 2147483647 w 329"/>
              <a:gd name="T17" fmla="*/ 2147483647 h 295"/>
              <a:gd name="T18" fmla="*/ 2147483647 w 329"/>
              <a:gd name="T19" fmla="*/ 2147483647 h 295"/>
              <a:gd name="T20" fmla="*/ 2147483647 w 329"/>
              <a:gd name="T21" fmla="*/ 2147483647 h 295"/>
              <a:gd name="T22" fmla="*/ 2147483647 w 329"/>
              <a:gd name="T23" fmla="*/ 2147483647 h 295"/>
              <a:gd name="T24" fmla="*/ 2147483647 w 329"/>
              <a:gd name="T25" fmla="*/ 2147483647 h 295"/>
              <a:gd name="T26" fmla="*/ 2147483647 w 329"/>
              <a:gd name="T27" fmla="*/ 2147483647 h 295"/>
              <a:gd name="T28" fmla="*/ 2147483647 w 329"/>
              <a:gd name="T29" fmla="*/ 2147483647 h 295"/>
              <a:gd name="T30" fmla="*/ 2147483647 w 329"/>
              <a:gd name="T31" fmla="*/ 2147483647 h 295"/>
              <a:gd name="T32" fmla="*/ 2147483647 w 329"/>
              <a:gd name="T33" fmla="*/ 2147483647 h 295"/>
              <a:gd name="T34" fmla="*/ 2147483647 w 329"/>
              <a:gd name="T35" fmla="*/ 2147483647 h 295"/>
              <a:gd name="T36" fmla="*/ 2147483647 w 329"/>
              <a:gd name="T37" fmla="*/ 2147483647 h 295"/>
              <a:gd name="T38" fmla="*/ 2147483647 w 329"/>
              <a:gd name="T39" fmla="*/ 2147483647 h 295"/>
              <a:gd name="T40" fmla="*/ 2147483647 w 329"/>
              <a:gd name="T41" fmla="*/ 2147483647 h 295"/>
              <a:gd name="T42" fmla="*/ 2147483647 w 329"/>
              <a:gd name="T43" fmla="*/ 2147483647 h 295"/>
              <a:gd name="T44" fmla="*/ 2147483647 w 329"/>
              <a:gd name="T45" fmla="*/ 2147483647 h 295"/>
              <a:gd name="T46" fmla="*/ 2147483647 w 329"/>
              <a:gd name="T47" fmla="*/ 2147483647 h 295"/>
              <a:gd name="T48" fmla="*/ 2147483647 w 329"/>
              <a:gd name="T49" fmla="*/ 2147483647 h 295"/>
              <a:gd name="T50" fmla="*/ 2147483647 w 329"/>
              <a:gd name="T51" fmla="*/ 2147483647 h 295"/>
              <a:gd name="T52" fmla="*/ 0 w 329"/>
              <a:gd name="T53" fmla="*/ 2147483647 h 295"/>
              <a:gd name="T54" fmla="*/ 2147483647 w 329"/>
              <a:gd name="T55" fmla="*/ 2147483647 h 295"/>
              <a:gd name="T56" fmla="*/ 2147483647 w 329"/>
              <a:gd name="T57" fmla="*/ 2147483647 h 295"/>
              <a:gd name="T58" fmla="*/ 2147483647 w 329"/>
              <a:gd name="T59" fmla="*/ 2147483647 h 295"/>
              <a:gd name="T60" fmla="*/ 2147483647 w 329"/>
              <a:gd name="T61" fmla="*/ 2147483647 h 295"/>
              <a:gd name="T62" fmla="*/ 2147483647 w 329"/>
              <a:gd name="T63" fmla="*/ 2147483647 h 295"/>
              <a:gd name="T64" fmla="*/ 2147483647 w 329"/>
              <a:gd name="T65" fmla="*/ 2147483647 h 295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w 329"/>
              <a:gd name="T100" fmla="*/ 0 h 295"/>
              <a:gd name="T101" fmla="*/ 329 w 329"/>
              <a:gd name="T102" fmla="*/ 295 h 295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T99" t="T100" r="T101" b="T102"/>
            <a:pathLst>
              <a:path w="329" h="295">
                <a:moveTo>
                  <a:pt x="40" y="4"/>
                </a:moveTo>
                <a:lnTo>
                  <a:pt x="93" y="14"/>
                </a:lnTo>
                <a:lnTo>
                  <a:pt x="92" y="0"/>
                </a:lnTo>
                <a:lnTo>
                  <a:pt x="156" y="16"/>
                </a:lnTo>
                <a:lnTo>
                  <a:pt x="156" y="0"/>
                </a:lnTo>
                <a:lnTo>
                  <a:pt x="224" y="0"/>
                </a:lnTo>
                <a:lnTo>
                  <a:pt x="223" y="15"/>
                </a:lnTo>
                <a:lnTo>
                  <a:pt x="305" y="0"/>
                </a:lnTo>
                <a:lnTo>
                  <a:pt x="205" y="83"/>
                </a:lnTo>
                <a:lnTo>
                  <a:pt x="215" y="84"/>
                </a:lnTo>
                <a:lnTo>
                  <a:pt x="226" y="86"/>
                </a:lnTo>
                <a:lnTo>
                  <a:pt x="239" y="89"/>
                </a:lnTo>
                <a:lnTo>
                  <a:pt x="250" y="93"/>
                </a:lnTo>
                <a:lnTo>
                  <a:pt x="263" y="99"/>
                </a:lnTo>
                <a:lnTo>
                  <a:pt x="274" y="104"/>
                </a:lnTo>
                <a:lnTo>
                  <a:pt x="285" y="111"/>
                </a:lnTo>
                <a:lnTo>
                  <a:pt x="294" y="119"/>
                </a:lnTo>
                <a:lnTo>
                  <a:pt x="302" y="126"/>
                </a:lnTo>
                <a:lnTo>
                  <a:pt x="309" y="135"/>
                </a:lnTo>
                <a:lnTo>
                  <a:pt x="316" y="144"/>
                </a:lnTo>
                <a:lnTo>
                  <a:pt x="321" y="155"/>
                </a:lnTo>
                <a:lnTo>
                  <a:pt x="325" y="165"/>
                </a:lnTo>
                <a:lnTo>
                  <a:pt x="327" y="174"/>
                </a:lnTo>
                <a:lnTo>
                  <a:pt x="328" y="187"/>
                </a:lnTo>
                <a:lnTo>
                  <a:pt x="327" y="200"/>
                </a:lnTo>
                <a:lnTo>
                  <a:pt x="324" y="210"/>
                </a:lnTo>
                <a:lnTo>
                  <a:pt x="321" y="220"/>
                </a:lnTo>
                <a:lnTo>
                  <a:pt x="317" y="228"/>
                </a:lnTo>
                <a:lnTo>
                  <a:pt x="311" y="237"/>
                </a:lnTo>
                <a:lnTo>
                  <a:pt x="303" y="247"/>
                </a:lnTo>
                <a:lnTo>
                  <a:pt x="292" y="258"/>
                </a:lnTo>
                <a:lnTo>
                  <a:pt x="280" y="267"/>
                </a:lnTo>
                <a:lnTo>
                  <a:pt x="268" y="274"/>
                </a:lnTo>
                <a:lnTo>
                  <a:pt x="257" y="279"/>
                </a:lnTo>
                <a:lnTo>
                  <a:pt x="246" y="284"/>
                </a:lnTo>
                <a:lnTo>
                  <a:pt x="236" y="287"/>
                </a:lnTo>
                <a:lnTo>
                  <a:pt x="224" y="290"/>
                </a:lnTo>
                <a:lnTo>
                  <a:pt x="215" y="292"/>
                </a:lnTo>
                <a:lnTo>
                  <a:pt x="201" y="293"/>
                </a:lnTo>
                <a:lnTo>
                  <a:pt x="189" y="294"/>
                </a:lnTo>
                <a:lnTo>
                  <a:pt x="133" y="294"/>
                </a:lnTo>
                <a:lnTo>
                  <a:pt x="122" y="293"/>
                </a:lnTo>
                <a:lnTo>
                  <a:pt x="108" y="291"/>
                </a:lnTo>
                <a:lnTo>
                  <a:pt x="90" y="287"/>
                </a:lnTo>
                <a:lnTo>
                  <a:pt x="73" y="280"/>
                </a:lnTo>
                <a:lnTo>
                  <a:pt x="56" y="272"/>
                </a:lnTo>
                <a:lnTo>
                  <a:pt x="41" y="262"/>
                </a:lnTo>
                <a:lnTo>
                  <a:pt x="30" y="253"/>
                </a:lnTo>
                <a:lnTo>
                  <a:pt x="21" y="244"/>
                </a:lnTo>
                <a:lnTo>
                  <a:pt x="13" y="232"/>
                </a:lnTo>
                <a:lnTo>
                  <a:pt x="7" y="219"/>
                </a:lnTo>
                <a:lnTo>
                  <a:pt x="4" y="210"/>
                </a:lnTo>
                <a:lnTo>
                  <a:pt x="1" y="201"/>
                </a:lnTo>
                <a:lnTo>
                  <a:pt x="0" y="191"/>
                </a:lnTo>
                <a:lnTo>
                  <a:pt x="1" y="183"/>
                </a:lnTo>
                <a:lnTo>
                  <a:pt x="3" y="169"/>
                </a:lnTo>
                <a:lnTo>
                  <a:pt x="7" y="156"/>
                </a:lnTo>
                <a:lnTo>
                  <a:pt x="14" y="141"/>
                </a:lnTo>
                <a:lnTo>
                  <a:pt x="24" y="129"/>
                </a:lnTo>
                <a:lnTo>
                  <a:pt x="35" y="118"/>
                </a:lnTo>
                <a:lnTo>
                  <a:pt x="49" y="107"/>
                </a:lnTo>
                <a:lnTo>
                  <a:pt x="63" y="99"/>
                </a:lnTo>
                <a:lnTo>
                  <a:pt x="82" y="91"/>
                </a:lnTo>
                <a:lnTo>
                  <a:pt x="102" y="86"/>
                </a:lnTo>
                <a:lnTo>
                  <a:pt x="115" y="83"/>
                </a:lnTo>
                <a:lnTo>
                  <a:pt x="40" y="4"/>
                </a:lnTo>
              </a:path>
            </a:pathLst>
          </a:custGeom>
          <a:solidFill>
            <a:schemeClr val="bg2"/>
          </a:solidFill>
          <a:ln w="12700" cap="rnd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45" name="Rectangle 33"/>
          <p:cNvSpPr>
            <a:spLocks noChangeArrowheads="1"/>
          </p:cNvSpPr>
          <p:nvPr/>
        </p:nvSpPr>
        <p:spPr bwMode="auto">
          <a:xfrm>
            <a:off x="8093075" y="1611313"/>
            <a:ext cx="401638" cy="45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b="1">
                <a:solidFill>
                  <a:schemeClr val="bg1"/>
                </a:solidFill>
              </a:rPr>
              <a:t>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8750" cy="544513"/>
          </a:xfrm>
        </p:spPr>
        <p:txBody>
          <a:bodyPr lIns="63500" tIns="25400" rIns="63500" bIns="25400" anchor="t">
            <a:spAutoFit/>
          </a:bodyPr>
          <a:lstStyle/>
          <a:p>
            <a:pPr eaLnBrk="1" hangingPunct="1"/>
            <a:r>
              <a:rPr lang="en-US" altLang="en-US">
                <a:latin typeface="Optima" charset="0"/>
              </a:rPr>
              <a:t>Sequential Laundry</a:t>
            </a:r>
          </a:p>
        </p:txBody>
      </p:sp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5435600"/>
            <a:ext cx="6781800" cy="993775"/>
          </a:xfrm>
        </p:spPr>
        <p:txBody>
          <a:bodyPr lIns="63500" tIns="25400" rIns="63500" bIns="25400">
            <a:spAutoFit/>
          </a:bodyPr>
          <a:lstStyle/>
          <a:p>
            <a:pPr marL="203200" indent="-203200" eaLnBrk="1" hangingPunct="1">
              <a:buFont typeface="Times" charset="0"/>
              <a:buNone/>
            </a:pPr>
            <a:r>
              <a:rPr lang="en-US" altLang="en-US" sz="1800">
                <a:latin typeface="Optima" charset="0"/>
              </a:rPr>
              <a:t>Sequential laundry takes 6 hours for 4 loads!</a:t>
            </a:r>
          </a:p>
          <a:p>
            <a:pPr marL="203200" indent="-203200" eaLnBrk="1" hangingPunct="1">
              <a:buFont typeface="Times" charset="0"/>
              <a:buNone/>
            </a:pPr>
            <a:endParaRPr lang="en-US" altLang="en-US" sz="1800">
              <a:latin typeface="Optima" charset="0"/>
            </a:endParaRPr>
          </a:p>
          <a:p>
            <a:pPr marL="203200" indent="-203200" eaLnBrk="1" hangingPunct="1">
              <a:buFont typeface="Times" charset="0"/>
              <a:buNone/>
            </a:pPr>
            <a:r>
              <a:rPr lang="en-US" altLang="en-US" sz="1800">
                <a:latin typeface="Optima" charset="0"/>
              </a:rPr>
              <a:t>In reality, the laundry would get done much faster …</a:t>
            </a:r>
          </a:p>
        </p:txBody>
      </p:sp>
      <p:grpSp>
        <p:nvGrpSpPr>
          <p:cNvPr id="20483" name="Group 1"/>
          <p:cNvGrpSpPr>
            <a:grpSpLocks/>
          </p:cNvGrpSpPr>
          <p:nvPr/>
        </p:nvGrpSpPr>
        <p:grpSpPr bwMode="auto">
          <a:xfrm>
            <a:off x="1066800" y="1447800"/>
            <a:ext cx="6858000" cy="3378200"/>
            <a:chOff x="304800" y="1416048"/>
            <a:chExt cx="6858001" cy="3378202"/>
          </a:xfrm>
        </p:grpSpPr>
        <p:sp>
          <p:nvSpPr>
            <p:cNvPr id="20484" name="Rectangle 4"/>
            <p:cNvSpPr>
              <a:spLocks noChangeArrowheads="1"/>
            </p:cNvSpPr>
            <p:nvPr/>
          </p:nvSpPr>
          <p:spPr bwMode="auto">
            <a:xfrm>
              <a:off x="3275259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485" name="Rectangle 5"/>
            <p:cNvSpPr>
              <a:spLocks noChangeArrowheads="1"/>
            </p:cNvSpPr>
            <p:nvPr/>
          </p:nvSpPr>
          <p:spPr bwMode="auto">
            <a:xfrm>
              <a:off x="304800" y="2242923"/>
              <a:ext cx="407019" cy="2551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i="1">
                  <a:latin typeface="Calibri" charset="0"/>
                </a:rPr>
                <a:t>T</a:t>
              </a:r>
            </a:p>
            <a:p>
              <a:r>
                <a:rPr lang="en-US" altLang="en-US" sz="1600" i="1">
                  <a:latin typeface="Calibri" charset="0"/>
                </a:rPr>
                <a:t>a</a:t>
              </a:r>
            </a:p>
            <a:p>
              <a:r>
                <a:rPr lang="en-US" altLang="en-US" sz="1600" i="1">
                  <a:latin typeface="Calibri" charset="0"/>
                </a:rPr>
                <a:t>s</a:t>
              </a:r>
            </a:p>
            <a:p>
              <a:r>
                <a:rPr lang="en-US" altLang="en-US" sz="1600" i="1">
                  <a:latin typeface="Calibri" charset="0"/>
                </a:rPr>
                <a:t>k</a:t>
              </a:r>
            </a:p>
            <a:p>
              <a:endParaRPr lang="en-US" altLang="en-US" sz="1600" i="1">
                <a:latin typeface="Calibri" charset="0"/>
              </a:endParaRPr>
            </a:p>
            <a:p>
              <a:r>
                <a:rPr lang="en-US" altLang="en-US" sz="1600" i="1">
                  <a:latin typeface="Calibri" charset="0"/>
                </a:rPr>
                <a:t>O</a:t>
              </a:r>
            </a:p>
            <a:p>
              <a:r>
                <a:rPr lang="en-US" altLang="en-US" sz="1600" i="1">
                  <a:latin typeface="Calibri" charset="0"/>
                </a:rPr>
                <a:t>r</a:t>
              </a:r>
            </a:p>
            <a:p>
              <a:r>
                <a:rPr lang="en-US" altLang="en-US" sz="1600" i="1">
                  <a:latin typeface="Calibri" charset="0"/>
                </a:rPr>
                <a:t>d</a:t>
              </a:r>
            </a:p>
            <a:p>
              <a:r>
                <a:rPr lang="en-US" altLang="en-US" sz="1600" i="1">
                  <a:latin typeface="Calibri" charset="0"/>
                </a:rPr>
                <a:t>e</a:t>
              </a:r>
            </a:p>
            <a:p>
              <a:r>
                <a:rPr lang="en-US" altLang="en-US" sz="1600" i="1">
                  <a:latin typeface="Calibri" charset="0"/>
                </a:rPr>
                <a:t>r</a:t>
              </a:r>
            </a:p>
          </p:txBody>
        </p:sp>
        <p:grpSp>
          <p:nvGrpSpPr>
            <p:cNvPr id="20486" name="Group 6"/>
            <p:cNvGrpSpPr>
              <a:grpSpLocks/>
            </p:cNvGrpSpPr>
            <p:nvPr/>
          </p:nvGrpSpPr>
          <p:grpSpPr bwMode="auto">
            <a:xfrm>
              <a:off x="901424" y="3288821"/>
              <a:ext cx="389309" cy="404709"/>
              <a:chOff x="440" y="1833"/>
              <a:chExt cx="246" cy="255"/>
            </a:xfrm>
          </p:grpSpPr>
          <p:sp>
            <p:nvSpPr>
              <p:cNvPr id="20613" name="Freeform 7"/>
              <p:cNvSpPr>
                <a:spLocks/>
              </p:cNvSpPr>
              <p:nvPr/>
            </p:nvSpPr>
            <p:spPr bwMode="auto">
              <a:xfrm>
                <a:off x="440" y="1867"/>
                <a:ext cx="246" cy="221"/>
              </a:xfrm>
              <a:custGeom>
                <a:avLst/>
                <a:gdLst>
                  <a:gd name="T0" fmla="*/ 69 w 246"/>
                  <a:gd name="T1" fmla="*/ 10 h 221"/>
                  <a:gd name="T2" fmla="*/ 117 w 246"/>
                  <a:gd name="T3" fmla="*/ 12 h 221"/>
                  <a:gd name="T4" fmla="*/ 167 w 246"/>
                  <a:gd name="T5" fmla="*/ 0 h 221"/>
                  <a:gd name="T6" fmla="*/ 228 w 246"/>
                  <a:gd name="T7" fmla="*/ 0 h 221"/>
                  <a:gd name="T8" fmla="*/ 161 w 246"/>
                  <a:gd name="T9" fmla="*/ 63 h 221"/>
                  <a:gd name="T10" fmla="*/ 179 w 246"/>
                  <a:gd name="T11" fmla="*/ 67 h 221"/>
                  <a:gd name="T12" fmla="*/ 196 w 246"/>
                  <a:gd name="T13" fmla="*/ 74 h 221"/>
                  <a:gd name="T14" fmla="*/ 213 w 246"/>
                  <a:gd name="T15" fmla="*/ 83 h 221"/>
                  <a:gd name="T16" fmla="*/ 226 w 246"/>
                  <a:gd name="T17" fmla="*/ 94 h 221"/>
                  <a:gd name="T18" fmla="*/ 236 w 246"/>
                  <a:gd name="T19" fmla="*/ 108 h 221"/>
                  <a:gd name="T20" fmla="*/ 243 w 246"/>
                  <a:gd name="T21" fmla="*/ 123 h 221"/>
                  <a:gd name="T22" fmla="*/ 245 w 246"/>
                  <a:gd name="T23" fmla="*/ 140 h 221"/>
                  <a:gd name="T24" fmla="*/ 242 w 246"/>
                  <a:gd name="T25" fmla="*/ 157 h 221"/>
                  <a:gd name="T26" fmla="*/ 237 w 246"/>
                  <a:gd name="T27" fmla="*/ 171 h 221"/>
                  <a:gd name="T28" fmla="*/ 226 w 246"/>
                  <a:gd name="T29" fmla="*/ 185 h 221"/>
                  <a:gd name="T30" fmla="*/ 209 w 246"/>
                  <a:gd name="T31" fmla="*/ 200 h 221"/>
                  <a:gd name="T32" fmla="*/ 192 w 246"/>
                  <a:gd name="T33" fmla="*/ 209 h 221"/>
                  <a:gd name="T34" fmla="*/ 176 w 246"/>
                  <a:gd name="T35" fmla="*/ 215 h 221"/>
                  <a:gd name="T36" fmla="*/ 161 w 246"/>
                  <a:gd name="T37" fmla="*/ 219 h 221"/>
                  <a:gd name="T38" fmla="*/ 141 w 246"/>
                  <a:gd name="T39" fmla="*/ 220 h 221"/>
                  <a:gd name="T40" fmla="*/ 91 w 246"/>
                  <a:gd name="T41" fmla="*/ 219 h 221"/>
                  <a:gd name="T42" fmla="*/ 67 w 246"/>
                  <a:gd name="T43" fmla="*/ 215 h 221"/>
                  <a:gd name="T44" fmla="*/ 42 w 246"/>
                  <a:gd name="T45" fmla="*/ 204 h 221"/>
                  <a:gd name="T46" fmla="*/ 22 w 246"/>
                  <a:gd name="T47" fmla="*/ 189 h 221"/>
                  <a:gd name="T48" fmla="*/ 10 w 246"/>
                  <a:gd name="T49" fmla="*/ 174 h 221"/>
                  <a:gd name="T50" fmla="*/ 3 w 246"/>
                  <a:gd name="T51" fmla="*/ 157 h 221"/>
                  <a:gd name="T52" fmla="*/ 0 w 246"/>
                  <a:gd name="T53" fmla="*/ 143 h 221"/>
                  <a:gd name="T54" fmla="*/ 2 w 246"/>
                  <a:gd name="T55" fmla="*/ 126 h 221"/>
                  <a:gd name="T56" fmla="*/ 10 w 246"/>
                  <a:gd name="T57" fmla="*/ 106 h 221"/>
                  <a:gd name="T58" fmla="*/ 26 w 246"/>
                  <a:gd name="T59" fmla="*/ 88 h 221"/>
                  <a:gd name="T60" fmla="*/ 47 w 246"/>
                  <a:gd name="T61" fmla="*/ 74 h 221"/>
                  <a:gd name="T62" fmla="*/ 76 w 246"/>
                  <a:gd name="T63" fmla="*/ 64 h 221"/>
                  <a:gd name="T64" fmla="*/ 30 w 246"/>
                  <a:gd name="T65" fmla="*/ 3 h 22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46"/>
                  <a:gd name="T100" fmla="*/ 0 h 221"/>
                  <a:gd name="T101" fmla="*/ 246 w 246"/>
                  <a:gd name="T102" fmla="*/ 221 h 22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46" h="221">
                    <a:moveTo>
                      <a:pt x="30" y="3"/>
                    </a:moveTo>
                    <a:lnTo>
                      <a:pt x="69" y="10"/>
                    </a:lnTo>
                    <a:lnTo>
                      <a:pt x="69" y="0"/>
                    </a:lnTo>
                    <a:lnTo>
                      <a:pt x="117" y="12"/>
                    </a:lnTo>
                    <a:lnTo>
                      <a:pt x="117" y="0"/>
                    </a:lnTo>
                    <a:lnTo>
                      <a:pt x="167" y="0"/>
                    </a:lnTo>
                    <a:lnTo>
                      <a:pt x="167" y="11"/>
                    </a:lnTo>
                    <a:lnTo>
                      <a:pt x="228" y="0"/>
                    </a:lnTo>
                    <a:lnTo>
                      <a:pt x="153" y="62"/>
                    </a:lnTo>
                    <a:lnTo>
                      <a:pt x="161" y="63"/>
                    </a:lnTo>
                    <a:lnTo>
                      <a:pt x="169" y="64"/>
                    </a:lnTo>
                    <a:lnTo>
                      <a:pt x="179" y="67"/>
                    </a:lnTo>
                    <a:lnTo>
                      <a:pt x="187" y="70"/>
                    </a:lnTo>
                    <a:lnTo>
                      <a:pt x="196" y="74"/>
                    </a:lnTo>
                    <a:lnTo>
                      <a:pt x="205" y="78"/>
                    </a:lnTo>
                    <a:lnTo>
                      <a:pt x="213" y="83"/>
                    </a:lnTo>
                    <a:lnTo>
                      <a:pt x="220" y="89"/>
                    </a:lnTo>
                    <a:lnTo>
                      <a:pt x="226" y="94"/>
                    </a:lnTo>
                    <a:lnTo>
                      <a:pt x="231" y="101"/>
                    </a:lnTo>
                    <a:lnTo>
                      <a:pt x="236" y="108"/>
                    </a:lnTo>
                    <a:lnTo>
                      <a:pt x="240" y="116"/>
                    </a:lnTo>
                    <a:lnTo>
                      <a:pt x="243" y="123"/>
                    </a:lnTo>
                    <a:lnTo>
                      <a:pt x="244" y="130"/>
                    </a:lnTo>
                    <a:lnTo>
                      <a:pt x="245" y="140"/>
                    </a:lnTo>
                    <a:lnTo>
                      <a:pt x="244" y="150"/>
                    </a:lnTo>
                    <a:lnTo>
                      <a:pt x="242" y="157"/>
                    </a:lnTo>
                    <a:lnTo>
                      <a:pt x="240" y="165"/>
                    </a:lnTo>
                    <a:lnTo>
                      <a:pt x="237" y="171"/>
                    </a:lnTo>
                    <a:lnTo>
                      <a:pt x="232" y="177"/>
                    </a:lnTo>
                    <a:lnTo>
                      <a:pt x="226" y="185"/>
                    </a:lnTo>
                    <a:lnTo>
                      <a:pt x="218" y="193"/>
                    </a:lnTo>
                    <a:lnTo>
                      <a:pt x="209" y="200"/>
                    </a:lnTo>
                    <a:lnTo>
                      <a:pt x="200" y="205"/>
                    </a:lnTo>
                    <a:lnTo>
                      <a:pt x="192" y="209"/>
                    </a:lnTo>
                    <a:lnTo>
                      <a:pt x="184" y="213"/>
                    </a:lnTo>
                    <a:lnTo>
                      <a:pt x="176" y="215"/>
                    </a:lnTo>
                    <a:lnTo>
                      <a:pt x="167" y="217"/>
                    </a:lnTo>
                    <a:lnTo>
                      <a:pt x="161" y="219"/>
                    </a:lnTo>
                    <a:lnTo>
                      <a:pt x="150" y="219"/>
                    </a:lnTo>
                    <a:lnTo>
                      <a:pt x="141" y="220"/>
                    </a:lnTo>
                    <a:lnTo>
                      <a:pt x="99" y="220"/>
                    </a:lnTo>
                    <a:lnTo>
                      <a:pt x="91" y="219"/>
                    </a:lnTo>
                    <a:lnTo>
                      <a:pt x="81" y="218"/>
                    </a:lnTo>
                    <a:lnTo>
                      <a:pt x="67" y="215"/>
                    </a:lnTo>
                    <a:lnTo>
                      <a:pt x="55" y="210"/>
                    </a:lnTo>
                    <a:lnTo>
                      <a:pt x="42" y="204"/>
                    </a:lnTo>
                    <a:lnTo>
                      <a:pt x="31" y="196"/>
                    </a:lnTo>
                    <a:lnTo>
                      <a:pt x="22" y="189"/>
                    </a:lnTo>
                    <a:lnTo>
                      <a:pt x="16" y="183"/>
                    </a:lnTo>
                    <a:lnTo>
                      <a:pt x="10" y="174"/>
                    </a:lnTo>
                    <a:lnTo>
                      <a:pt x="5" y="164"/>
                    </a:lnTo>
                    <a:lnTo>
                      <a:pt x="3" y="157"/>
                    </a:lnTo>
                    <a:lnTo>
                      <a:pt x="1" y="150"/>
                    </a:lnTo>
                    <a:lnTo>
                      <a:pt x="0" y="143"/>
                    </a:lnTo>
                    <a:lnTo>
                      <a:pt x="1" y="137"/>
                    </a:lnTo>
                    <a:lnTo>
                      <a:pt x="2" y="126"/>
                    </a:lnTo>
                    <a:lnTo>
                      <a:pt x="5" y="117"/>
                    </a:lnTo>
                    <a:lnTo>
                      <a:pt x="10" y="106"/>
                    </a:lnTo>
                    <a:lnTo>
                      <a:pt x="18" y="97"/>
                    </a:lnTo>
                    <a:lnTo>
                      <a:pt x="26" y="88"/>
                    </a:lnTo>
                    <a:lnTo>
                      <a:pt x="37" y="80"/>
                    </a:lnTo>
                    <a:lnTo>
                      <a:pt x="47" y="74"/>
                    </a:lnTo>
                    <a:lnTo>
                      <a:pt x="61" y="68"/>
                    </a:lnTo>
                    <a:lnTo>
                      <a:pt x="76" y="64"/>
                    </a:lnTo>
                    <a:lnTo>
                      <a:pt x="86" y="62"/>
                    </a:lnTo>
                    <a:lnTo>
                      <a:pt x="30" y="3"/>
                    </a:lnTo>
                  </a:path>
                </a:pathLst>
              </a:custGeom>
              <a:solidFill>
                <a:schemeClr val="bg2"/>
              </a:solidFill>
              <a:ln w="25400" cap="rnd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614" name="Rectangle 8"/>
              <p:cNvSpPr>
                <a:spLocks noChangeArrowheads="1"/>
              </p:cNvSpPr>
              <p:nvPr/>
            </p:nvSpPr>
            <p:spPr bwMode="auto">
              <a:xfrm>
                <a:off x="447" y="1833"/>
                <a:ext cx="194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bg1"/>
                    </a:solidFill>
                    <a:latin typeface="Calibri" charset="0"/>
                  </a:rPr>
                  <a:t>B</a:t>
                </a:r>
              </a:p>
            </p:txBody>
          </p:sp>
        </p:grpSp>
        <p:grpSp>
          <p:nvGrpSpPr>
            <p:cNvPr id="20487" name="Group 9"/>
            <p:cNvGrpSpPr>
              <a:grpSpLocks/>
            </p:cNvGrpSpPr>
            <p:nvPr/>
          </p:nvGrpSpPr>
          <p:grpSpPr bwMode="auto">
            <a:xfrm>
              <a:off x="901423" y="3839543"/>
              <a:ext cx="389309" cy="411058"/>
              <a:chOff x="440" y="2180"/>
              <a:chExt cx="246" cy="259"/>
            </a:xfrm>
          </p:grpSpPr>
          <p:sp>
            <p:nvSpPr>
              <p:cNvPr id="20611" name="Freeform 10"/>
              <p:cNvSpPr>
                <a:spLocks/>
              </p:cNvSpPr>
              <p:nvPr/>
            </p:nvSpPr>
            <p:spPr bwMode="auto">
              <a:xfrm>
                <a:off x="440" y="2217"/>
                <a:ext cx="246" cy="222"/>
              </a:xfrm>
              <a:custGeom>
                <a:avLst/>
                <a:gdLst>
                  <a:gd name="T0" fmla="*/ 69 w 246"/>
                  <a:gd name="T1" fmla="*/ 11 h 222"/>
                  <a:gd name="T2" fmla="*/ 117 w 246"/>
                  <a:gd name="T3" fmla="*/ 12 h 222"/>
                  <a:gd name="T4" fmla="*/ 167 w 246"/>
                  <a:gd name="T5" fmla="*/ 0 h 222"/>
                  <a:gd name="T6" fmla="*/ 228 w 246"/>
                  <a:gd name="T7" fmla="*/ 0 h 222"/>
                  <a:gd name="T8" fmla="*/ 161 w 246"/>
                  <a:gd name="T9" fmla="*/ 63 h 222"/>
                  <a:gd name="T10" fmla="*/ 179 w 246"/>
                  <a:gd name="T11" fmla="*/ 67 h 222"/>
                  <a:gd name="T12" fmla="*/ 196 w 246"/>
                  <a:gd name="T13" fmla="*/ 74 h 222"/>
                  <a:gd name="T14" fmla="*/ 213 w 246"/>
                  <a:gd name="T15" fmla="*/ 83 h 222"/>
                  <a:gd name="T16" fmla="*/ 226 w 246"/>
                  <a:gd name="T17" fmla="*/ 95 h 222"/>
                  <a:gd name="T18" fmla="*/ 236 w 246"/>
                  <a:gd name="T19" fmla="*/ 108 h 222"/>
                  <a:gd name="T20" fmla="*/ 243 w 246"/>
                  <a:gd name="T21" fmla="*/ 124 h 222"/>
                  <a:gd name="T22" fmla="*/ 245 w 246"/>
                  <a:gd name="T23" fmla="*/ 141 h 222"/>
                  <a:gd name="T24" fmla="*/ 242 w 246"/>
                  <a:gd name="T25" fmla="*/ 158 h 222"/>
                  <a:gd name="T26" fmla="*/ 237 w 246"/>
                  <a:gd name="T27" fmla="*/ 171 h 222"/>
                  <a:gd name="T28" fmla="*/ 226 w 246"/>
                  <a:gd name="T29" fmla="*/ 186 h 222"/>
                  <a:gd name="T30" fmla="*/ 209 w 246"/>
                  <a:gd name="T31" fmla="*/ 201 h 222"/>
                  <a:gd name="T32" fmla="*/ 192 w 246"/>
                  <a:gd name="T33" fmla="*/ 210 h 222"/>
                  <a:gd name="T34" fmla="*/ 176 w 246"/>
                  <a:gd name="T35" fmla="*/ 216 h 222"/>
                  <a:gd name="T36" fmla="*/ 161 w 246"/>
                  <a:gd name="T37" fmla="*/ 219 h 222"/>
                  <a:gd name="T38" fmla="*/ 141 w 246"/>
                  <a:gd name="T39" fmla="*/ 221 h 222"/>
                  <a:gd name="T40" fmla="*/ 91 w 246"/>
                  <a:gd name="T41" fmla="*/ 220 h 222"/>
                  <a:gd name="T42" fmla="*/ 67 w 246"/>
                  <a:gd name="T43" fmla="*/ 216 h 222"/>
                  <a:gd name="T44" fmla="*/ 42 w 246"/>
                  <a:gd name="T45" fmla="*/ 204 h 222"/>
                  <a:gd name="T46" fmla="*/ 22 w 246"/>
                  <a:gd name="T47" fmla="*/ 190 h 222"/>
                  <a:gd name="T48" fmla="*/ 10 w 246"/>
                  <a:gd name="T49" fmla="*/ 174 h 222"/>
                  <a:gd name="T50" fmla="*/ 3 w 246"/>
                  <a:gd name="T51" fmla="*/ 158 h 222"/>
                  <a:gd name="T52" fmla="*/ 0 w 246"/>
                  <a:gd name="T53" fmla="*/ 144 h 222"/>
                  <a:gd name="T54" fmla="*/ 2 w 246"/>
                  <a:gd name="T55" fmla="*/ 127 h 222"/>
                  <a:gd name="T56" fmla="*/ 10 w 246"/>
                  <a:gd name="T57" fmla="*/ 106 h 222"/>
                  <a:gd name="T58" fmla="*/ 26 w 246"/>
                  <a:gd name="T59" fmla="*/ 89 h 222"/>
                  <a:gd name="T60" fmla="*/ 47 w 246"/>
                  <a:gd name="T61" fmla="*/ 74 h 222"/>
                  <a:gd name="T62" fmla="*/ 76 w 246"/>
                  <a:gd name="T63" fmla="*/ 65 h 222"/>
                  <a:gd name="T64" fmla="*/ 30 w 246"/>
                  <a:gd name="T65" fmla="*/ 3 h 222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46"/>
                  <a:gd name="T100" fmla="*/ 0 h 222"/>
                  <a:gd name="T101" fmla="*/ 246 w 246"/>
                  <a:gd name="T102" fmla="*/ 222 h 222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46" h="222">
                    <a:moveTo>
                      <a:pt x="30" y="3"/>
                    </a:moveTo>
                    <a:lnTo>
                      <a:pt x="69" y="11"/>
                    </a:lnTo>
                    <a:lnTo>
                      <a:pt x="69" y="0"/>
                    </a:lnTo>
                    <a:lnTo>
                      <a:pt x="117" y="12"/>
                    </a:lnTo>
                    <a:lnTo>
                      <a:pt x="117" y="0"/>
                    </a:lnTo>
                    <a:lnTo>
                      <a:pt x="167" y="0"/>
                    </a:lnTo>
                    <a:lnTo>
                      <a:pt x="167" y="11"/>
                    </a:lnTo>
                    <a:lnTo>
                      <a:pt x="228" y="0"/>
                    </a:lnTo>
                    <a:lnTo>
                      <a:pt x="153" y="62"/>
                    </a:lnTo>
                    <a:lnTo>
                      <a:pt x="161" y="63"/>
                    </a:lnTo>
                    <a:lnTo>
                      <a:pt x="169" y="65"/>
                    </a:lnTo>
                    <a:lnTo>
                      <a:pt x="179" y="67"/>
                    </a:lnTo>
                    <a:lnTo>
                      <a:pt x="187" y="70"/>
                    </a:lnTo>
                    <a:lnTo>
                      <a:pt x="196" y="74"/>
                    </a:lnTo>
                    <a:lnTo>
                      <a:pt x="205" y="78"/>
                    </a:lnTo>
                    <a:lnTo>
                      <a:pt x="213" y="83"/>
                    </a:lnTo>
                    <a:lnTo>
                      <a:pt x="220" y="89"/>
                    </a:lnTo>
                    <a:lnTo>
                      <a:pt x="226" y="95"/>
                    </a:lnTo>
                    <a:lnTo>
                      <a:pt x="231" y="101"/>
                    </a:lnTo>
                    <a:lnTo>
                      <a:pt x="236" y="108"/>
                    </a:lnTo>
                    <a:lnTo>
                      <a:pt x="240" y="117"/>
                    </a:lnTo>
                    <a:lnTo>
                      <a:pt x="243" y="124"/>
                    </a:lnTo>
                    <a:lnTo>
                      <a:pt x="244" y="131"/>
                    </a:lnTo>
                    <a:lnTo>
                      <a:pt x="245" y="141"/>
                    </a:lnTo>
                    <a:lnTo>
                      <a:pt x="244" y="150"/>
                    </a:lnTo>
                    <a:lnTo>
                      <a:pt x="242" y="158"/>
                    </a:lnTo>
                    <a:lnTo>
                      <a:pt x="240" y="165"/>
                    </a:lnTo>
                    <a:lnTo>
                      <a:pt x="237" y="171"/>
                    </a:lnTo>
                    <a:lnTo>
                      <a:pt x="232" y="178"/>
                    </a:lnTo>
                    <a:lnTo>
                      <a:pt x="226" y="186"/>
                    </a:lnTo>
                    <a:lnTo>
                      <a:pt x="218" y="194"/>
                    </a:lnTo>
                    <a:lnTo>
                      <a:pt x="209" y="201"/>
                    </a:lnTo>
                    <a:lnTo>
                      <a:pt x="200" y="206"/>
                    </a:lnTo>
                    <a:lnTo>
                      <a:pt x="192" y="210"/>
                    </a:lnTo>
                    <a:lnTo>
                      <a:pt x="184" y="213"/>
                    </a:lnTo>
                    <a:lnTo>
                      <a:pt x="176" y="216"/>
                    </a:lnTo>
                    <a:lnTo>
                      <a:pt x="167" y="218"/>
                    </a:lnTo>
                    <a:lnTo>
                      <a:pt x="161" y="219"/>
                    </a:lnTo>
                    <a:lnTo>
                      <a:pt x="150" y="220"/>
                    </a:lnTo>
                    <a:lnTo>
                      <a:pt x="141" y="221"/>
                    </a:lnTo>
                    <a:lnTo>
                      <a:pt x="99" y="221"/>
                    </a:lnTo>
                    <a:lnTo>
                      <a:pt x="91" y="220"/>
                    </a:lnTo>
                    <a:lnTo>
                      <a:pt x="81" y="219"/>
                    </a:lnTo>
                    <a:lnTo>
                      <a:pt x="67" y="216"/>
                    </a:lnTo>
                    <a:lnTo>
                      <a:pt x="55" y="210"/>
                    </a:lnTo>
                    <a:lnTo>
                      <a:pt x="42" y="204"/>
                    </a:lnTo>
                    <a:lnTo>
                      <a:pt x="31" y="197"/>
                    </a:lnTo>
                    <a:lnTo>
                      <a:pt x="22" y="190"/>
                    </a:lnTo>
                    <a:lnTo>
                      <a:pt x="16" y="183"/>
                    </a:lnTo>
                    <a:lnTo>
                      <a:pt x="10" y="174"/>
                    </a:lnTo>
                    <a:lnTo>
                      <a:pt x="5" y="165"/>
                    </a:lnTo>
                    <a:lnTo>
                      <a:pt x="3" y="158"/>
                    </a:lnTo>
                    <a:lnTo>
                      <a:pt x="1" y="151"/>
                    </a:lnTo>
                    <a:lnTo>
                      <a:pt x="0" y="144"/>
                    </a:lnTo>
                    <a:lnTo>
                      <a:pt x="1" y="138"/>
                    </a:lnTo>
                    <a:lnTo>
                      <a:pt x="2" y="127"/>
                    </a:lnTo>
                    <a:lnTo>
                      <a:pt x="5" y="117"/>
                    </a:lnTo>
                    <a:lnTo>
                      <a:pt x="10" y="106"/>
                    </a:lnTo>
                    <a:lnTo>
                      <a:pt x="18" y="97"/>
                    </a:lnTo>
                    <a:lnTo>
                      <a:pt x="26" y="89"/>
                    </a:lnTo>
                    <a:lnTo>
                      <a:pt x="37" y="80"/>
                    </a:lnTo>
                    <a:lnTo>
                      <a:pt x="47" y="74"/>
                    </a:lnTo>
                    <a:lnTo>
                      <a:pt x="61" y="68"/>
                    </a:lnTo>
                    <a:lnTo>
                      <a:pt x="76" y="65"/>
                    </a:lnTo>
                    <a:lnTo>
                      <a:pt x="86" y="62"/>
                    </a:lnTo>
                    <a:lnTo>
                      <a:pt x="30" y="3"/>
                    </a:lnTo>
                  </a:path>
                </a:pathLst>
              </a:custGeom>
              <a:solidFill>
                <a:schemeClr val="bg2"/>
              </a:solidFill>
              <a:ln w="25400" cap="rnd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612" name="Rectangle 11"/>
              <p:cNvSpPr>
                <a:spLocks noChangeArrowheads="1"/>
              </p:cNvSpPr>
              <p:nvPr/>
            </p:nvSpPr>
            <p:spPr bwMode="auto">
              <a:xfrm>
                <a:off x="446" y="2180"/>
                <a:ext cx="201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bg1"/>
                    </a:solidFill>
                    <a:latin typeface="Calibri" charset="0"/>
                  </a:rPr>
                  <a:t>C</a:t>
                </a:r>
              </a:p>
            </p:txBody>
          </p:sp>
        </p:grpSp>
        <p:grpSp>
          <p:nvGrpSpPr>
            <p:cNvPr id="20488" name="Group 12"/>
            <p:cNvGrpSpPr>
              <a:grpSpLocks/>
            </p:cNvGrpSpPr>
            <p:nvPr/>
          </p:nvGrpSpPr>
          <p:grpSpPr bwMode="auto">
            <a:xfrm>
              <a:off x="901423" y="4320433"/>
              <a:ext cx="389309" cy="411058"/>
              <a:chOff x="440" y="2483"/>
              <a:chExt cx="246" cy="259"/>
            </a:xfrm>
          </p:grpSpPr>
          <p:sp>
            <p:nvSpPr>
              <p:cNvPr id="20609" name="Freeform 13"/>
              <p:cNvSpPr>
                <a:spLocks/>
              </p:cNvSpPr>
              <p:nvPr/>
            </p:nvSpPr>
            <p:spPr bwMode="auto">
              <a:xfrm>
                <a:off x="440" y="2521"/>
                <a:ext cx="246" cy="221"/>
              </a:xfrm>
              <a:custGeom>
                <a:avLst/>
                <a:gdLst>
                  <a:gd name="T0" fmla="*/ 69 w 246"/>
                  <a:gd name="T1" fmla="*/ 10 h 221"/>
                  <a:gd name="T2" fmla="*/ 117 w 246"/>
                  <a:gd name="T3" fmla="*/ 12 h 221"/>
                  <a:gd name="T4" fmla="*/ 167 w 246"/>
                  <a:gd name="T5" fmla="*/ 0 h 221"/>
                  <a:gd name="T6" fmla="*/ 228 w 246"/>
                  <a:gd name="T7" fmla="*/ 0 h 221"/>
                  <a:gd name="T8" fmla="*/ 161 w 246"/>
                  <a:gd name="T9" fmla="*/ 63 h 221"/>
                  <a:gd name="T10" fmla="*/ 179 w 246"/>
                  <a:gd name="T11" fmla="*/ 67 h 221"/>
                  <a:gd name="T12" fmla="*/ 196 w 246"/>
                  <a:gd name="T13" fmla="*/ 74 h 221"/>
                  <a:gd name="T14" fmla="*/ 213 w 246"/>
                  <a:gd name="T15" fmla="*/ 83 h 221"/>
                  <a:gd name="T16" fmla="*/ 226 w 246"/>
                  <a:gd name="T17" fmla="*/ 94 h 221"/>
                  <a:gd name="T18" fmla="*/ 236 w 246"/>
                  <a:gd name="T19" fmla="*/ 108 h 221"/>
                  <a:gd name="T20" fmla="*/ 243 w 246"/>
                  <a:gd name="T21" fmla="*/ 123 h 221"/>
                  <a:gd name="T22" fmla="*/ 245 w 246"/>
                  <a:gd name="T23" fmla="*/ 140 h 221"/>
                  <a:gd name="T24" fmla="*/ 242 w 246"/>
                  <a:gd name="T25" fmla="*/ 157 h 221"/>
                  <a:gd name="T26" fmla="*/ 237 w 246"/>
                  <a:gd name="T27" fmla="*/ 171 h 221"/>
                  <a:gd name="T28" fmla="*/ 226 w 246"/>
                  <a:gd name="T29" fmla="*/ 185 h 221"/>
                  <a:gd name="T30" fmla="*/ 209 w 246"/>
                  <a:gd name="T31" fmla="*/ 200 h 221"/>
                  <a:gd name="T32" fmla="*/ 192 w 246"/>
                  <a:gd name="T33" fmla="*/ 209 h 221"/>
                  <a:gd name="T34" fmla="*/ 176 w 246"/>
                  <a:gd name="T35" fmla="*/ 215 h 221"/>
                  <a:gd name="T36" fmla="*/ 161 w 246"/>
                  <a:gd name="T37" fmla="*/ 219 h 221"/>
                  <a:gd name="T38" fmla="*/ 141 w 246"/>
                  <a:gd name="T39" fmla="*/ 220 h 221"/>
                  <a:gd name="T40" fmla="*/ 91 w 246"/>
                  <a:gd name="T41" fmla="*/ 219 h 221"/>
                  <a:gd name="T42" fmla="*/ 67 w 246"/>
                  <a:gd name="T43" fmla="*/ 215 h 221"/>
                  <a:gd name="T44" fmla="*/ 42 w 246"/>
                  <a:gd name="T45" fmla="*/ 204 h 221"/>
                  <a:gd name="T46" fmla="*/ 22 w 246"/>
                  <a:gd name="T47" fmla="*/ 189 h 221"/>
                  <a:gd name="T48" fmla="*/ 10 w 246"/>
                  <a:gd name="T49" fmla="*/ 174 h 221"/>
                  <a:gd name="T50" fmla="*/ 3 w 246"/>
                  <a:gd name="T51" fmla="*/ 157 h 221"/>
                  <a:gd name="T52" fmla="*/ 0 w 246"/>
                  <a:gd name="T53" fmla="*/ 143 h 221"/>
                  <a:gd name="T54" fmla="*/ 2 w 246"/>
                  <a:gd name="T55" fmla="*/ 126 h 221"/>
                  <a:gd name="T56" fmla="*/ 10 w 246"/>
                  <a:gd name="T57" fmla="*/ 106 h 221"/>
                  <a:gd name="T58" fmla="*/ 26 w 246"/>
                  <a:gd name="T59" fmla="*/ 88 h 221"/>
                  <a:gd name="T60" fmla="*/ 47 w 246"/>
                  <a:gd name="T61" fmla="*/ 74 h 221"/>
                  <a:gd name="T62" fmla="*/ 76 w 246"/>
                  <a:gd name="T63" fmla="*/ 64 h 221"/>
                  <a:gd name="T64" fmla="*/ 30 w 246"/>
                  <a:gd name="T65" fmla="*/ 3 h 22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46"/>
                  <a:gd name="T100" fmla="*/ 0 h 221"/>
                  <a:gd name="T101" fmla="*/ 246 w 246"/>
                  <a:gd name="T102" fmla="*/ 221 h 22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46" h="221">
                    <a:moveTo>
                      <a:pt x="30" y="3"/>
                    </a:moveTo>
                    <a:lnTo>
                      <a:pt x="69" y="10"/>
                    </a:lnTo>
                    <a:lnTo>
                      <a:pt x="69" y="0"/>
                    </a:lnTo>
                    <a:lnTo>
                      <a:pt x="117" y="12"/>
                    </a:lnTo>
                    <a:lnTo>
                      <a:pt x="117" y="0"/>
                    </a:lnTo>
                    <a:lnTo>
                      <a:pt x="167" y="0"/>
                    </a:lnTo>
                    <a:lnTo>
                      <a:pt x="167" y="11"/>
                    </a:lnTo>
                    <a:lnTo>
                      <a:pt x="228" y="0"/>
                    </a:lnTo>
                    <a:lnTo>
                      <a:pt x="153" y="62"/>
                    </a:lnTo>
                    <a:lnTo>
                      <a:pt x="161" y="63"/>
                    </a:lnTo>
                    <a:lnTo>
                      <a:pt x="169" y="64"/>
                    </a:lnTo>
                    <a:lnTo>
                      <a:pt x="179" y="67"/>
                    </a:lnTo>
                    <a:lnTo>
                      <a:pt x="187" y="70"/>
                    </a:lnTo>
                    <a:lnTo>
                      <a:pt x="196" y="74"/>
                    </a:lnTo>
                    <a:lnTo>
                      <a:pt x="205" y="78"/>
                    </a:lnTo>
                    <a:lnTo>
                      <a:pt x="213" y="83"/>
                    </a:lnTo>
                    <a:lnTo>
                      <a:pt x="220" y="89"/>
                    </a:lnTo>
                    <a:lnTo>
                      <a:pt x="226" y="94"/>
                    </a:lnTo>
                    <a:lnTo>
                      <a:pt x="231" y="101"/>
                    </a:lnTo>
                    <a:lnTo>
                      <a:pt x="236" y="108"/>
                    </a:lnTo>
                    <a:lnTo>
                      <a:pt x="240" y="116"/>
                    </a:lnTo>
                    <a:lnTo>
                      <a:pt x="243" y="123"/>
                    </a:lnTo>
                    <a:lnTo>
                      <a:pt x="244" y="130"/>
                    </a:lnTo>
                    <a:lnTo>
                      <a:pt x="245" y="140"/>
                    </a:lnTo>
                    <a:lnTo>
                      <a:pt x="244" y="150"/>
                    </a:lnTo>
                    <a:lnTo>
                      <a:pt x="242" y="157"/>
                    </a:lnTo>
                    <a:lnTo>
                      <a:pt x="240" y="165"/>
                    </a:lnTo>
                    <a:lnTo>
                      <a:pt x="237" y="171"/>
                    </a:lnTo>
                    <a:lnTo>
                      <a:pt x="232" y="177"/>
                    </a:lnTo>
                    <a:lnTo>
                      <a:pt x="226" y="185"/>
                    </a:lnTo>
                    <a:lnTo>
                      <a:pt x="218" y="193"/>
                    </a:lnTo>
                    <a:lnTo>
                      <a:pt x="209" y="200"/>
                    </a:lnTo>
                    <a:lnTo>
                      <a:pt x="200" y="205"/>
                    </a:lnTo>
                    <a:lnTo>
                      <a:pt x="192" y="209"/>
                    </a:lnTo>
                    <a:lnTo>
                      <a:pt x="184" y="213"/>
                    </a:lnTo>
                    <a:lnTo>
                      <a:pt x="176" y="215"/>
                    </a:lnTo>
                    <a:lnTo>
                      <a:pt x="167" y="217"/>
                    </a:lnTo>
                    <a:lnTo>
                      <a:pt x="161" y="219"/>
                    </a:lnTo>
                    <a:lnTo>
                      <a:pt x="150" y="219"/>
                    </a:lnTo>
                    <a:lnTo>
                      <a:pt x="141" y="220"/>
                    </a:lnTo>
                    <a:lnTo>
                      <a:pt x="99" y="220"/>
                    </a:lnTo>
                    <a:lnTo>
                      <a:pt x="91" y="219"/>
                    </a:lnTo>
                    <a:lnTo>
                      <a:pt x="81" y="218"/>
                    </a:lnTo>
                    <a:lnTo>
                      <a:pt x="67" y="215"/>
                    </a:lnTo>
                    <a:lnTo>
                      <a:pt x="55" y="210"/>
                    </a:lnTo>
                    <a:lnTo>
                      <a:pt x="42" y="204"/>
                    </a:lnTo>
                    <a:lnTo>
                      <a:pt x="31" y="196"/>
                    </a:lnTo>
                    <a:lnTo>
                      <a:pt x="22" y="189"/>
                    </a:lnTo>
                    <a:lnTo>
                      <a:pt x="16" y="183"/>
                    </a:lnTo>
                    <a:lnTo>
                      <a:pt x="10" y="174"/>
                    </a:lnTo>
                    <a:lnTo>
                      <a:pt x="5" y="164"/>
                    </a:lnTo>
                    <a:lnTo>
                      <a:pt x="3" y="157"/>
                    </a:lnTo>
                    <a:lnTo>
                      <a:pt x="1" y="150"/>
                    </a:lnTo>
                    <a:lnTo>
                      <a:pt x="0" y="143"/>
                    </a:lnTo>
                    <a:lnTo>
                      <a:pt x="1" y="137"/>
                    </a:lnTo>
                    <a:lnTo>
                      <a:pt x="2" y="126"/>
                    </a:lnTo>
                    <a:lnTo>
                      <a:pt x="5" y="117"/>
                    </a:lnTo>
                    <a:lnTo>
                      <a:pt x="10" y="106"/>
                    </a:lnTo>
                    <a:lnTo>
                      <a:pt x="18" y="97"/>
                    </a:lnTo>
                    <a:lnTo>
                      <a:pt x="26" y="88"/>
                    </a:lnTo>
                    <a:lnTo>
                      <a:pt x="37" y="80"/>
                    </a:lnTo>
                    <a:lnTo>
                      <a:pt x="47" y="74"/>
                    </a:lnTo>
                    <a:lnTo>
                      <a:pt x="61" y="68"/>
                    </a:lnTo>
                    <a:lnTo>
                      <a:pt x="76" y="64"/>
                    </a:lnTo>
                    <a:lnTo>
                      <a:pt x="86" y="62"/>
                    </a:lnTo>
                    <a:lnTo>
                      <a:pt x="30" y="3"/>
                    </a:lnTo>
                  </a:path>
                </a:pathLst>
              </a:custGeom>
              <a:solidFill>
                <a:schemeClr val="bg2"/>
              </a:solidFill>
              <a:ln w="25400" cap="rnd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610" name="Rectangle 14"/>
              <p:cNvSpPr>
                <a:spLocks noChangeArrowheads="1"/>
              </p:cNvSpPr>
              <p:nvPr/>
            </p:nvSpPr>
            <p:spPr bwMode="auto">
              <a:xfrm>
                <a:off x="446" y="2483"/>
                <a:ext cx="216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bg1"/>
                    </a:solidFill>
                    <a:latin typeface="Calibri" charset="0"/>
                  </a:rPr>
                  <a:t>D</a:t>
                </a:r>
              </a:p>
            </p:txBody>
          </p:sp>
        </p:grpSp>
        <p:grpSp>
          <p:nvGrpSpPr>
            <p:cNvPr id="20489" name="Group 15"/>
            <p:cNvGrpSpPr>
              <a:grpSpLocks/>
            </p:cNvGrpSpPr>
            <p:nvPr/>
          </p:nvGrpSpPr>
          <p:grpSpPr bwMode="auto">
            <a:xfrm>
              <a:off x="901423" y="2726986"/>
              <a:ext cx="389309" cy="361857"/>
              <a:chOff x="440" y="1479"/>
              <a:chExt cx="246" cy="228"/>
            </a:xfrm>
          </p:grpSpPr>
          <p:sp>
            <p:nvSpPr>
              <p:cNvPr id="20607" name="Freeform 16"/>
              <p:cNvSpPr>
                <a:spLocks/>
              </p:cNvSpPr>
              <p:nvPr/>
            </p:nvSpPr>
            <p:spPr bwMode="auto">
              <a:xfrm>
                <a:off x="440" y="1479"/>
                <a:ext cx="246" cy="221"/>
              </a:xfrm>
              <a:custGeom>
                <a:avLst/>
                <a:gdLst>
                  <a:gd name="T0" fmla="*/ 69 w 246"/>
                  <a:gd name="T1" fmla="*/ 10 h 221"/>
                  <a:gd name="T2" fmla="*/ 117 w 246"/>
                  <a:gd name="T3" fmla="*/ 12 h 221"/>
                  <a:gd name="T4" fmla="*/ 167 w 246"/>
                  <a:gd name="T5" fmla="*/ 0 h 221"/>
                  <a:gd name="T6" fmla="*/ 228 w 246"/>
                  <a:gd name="T7" fmla="*/ 0 h 221"/>
                  <a:gd name="T8" fmla="*/ 161 w 246"/>
                  <a:gd name="T9" fmla="*/ 63 h 221"/>
                  <a:gd name="T10" fmla="*/ 179 w 246"/>
                  <a:gd name="T11" fmla="*/ 67 h 221"/>
                  <a:gd name="T12" fmla="*/ 196 w 246"/>
                  <a:gd name="T13" fmla="*/ 74 h 221"/>
                  <a:gd name="T14" fmla="*/ 213 w 246"/>
                  <a:gd name="T15" fmla="*/ 83 h 221"/>
                  <a:gd name="T16" fmla="*/ 226 w 246"/>
                  <a:gd name="T17" fmla="*/ 94 h 221"/>
                  <a:gd name="T18" fmla="*/ 236 w 246"/>
                  <a:gd name="T19" fmla="*/ 108 h 221"/>
                  <a:gd name="T20" fmla="*/ 243 w 246"/>
                  <a:gd name="T21" fmla="*/ 123 h 221"/>
                  <a:gd name="T22" fmla="*/ 245 w 246"/>
                  <a:gd name="T23" fmla="*/ 140 h 221"/>
                  <a:gd name="T24" fmla="*/ 242 w 246"/>
                  <a:gd name="T25" fmla="*/ 157 h 221"/>
                  <a:gd name="T26" fmla="*/ 237 w 246"/>
                  <a:gd name="T27" fmla="*/ 171 h 221"/>
                  <a:gd name="T28" fmla="*/ 226 w 246"/>
                  <a:gd name="T29" fmla="*/ 185 h 221"/>
                  <a:gd name="T30" fmla="*/ 209 w 246"/>
                  <a:gd name="T31" fmla="*/ 200 h 221"/>
                  <a:gd name="T32" fmla="*/ 192 w 246"/>
                  <a:gd name="T33" fmla="*/ 209 h 221"/>
                  <a:gd name="T34" fmla="*/ 176 w 246"/>
                  <a:gd name="T35" fmla="*/ 215 h 221"/>
                  <a:gd name="T36" fmla="*/ 161 w 246"/>
                  <a:gd name="T37" fmla="*/ 219 h 221"/>
                  <a:gd name="T38" fmla="*/ 141 w 246"/>
                  <a:gd name="T39" fmla="*/ 220 h 221"/>
                  <a:gd name="T40" fmla="*/ 91 w 246"/>
                  <a:gd name="T41" fmla="*/ 219 h 221"/>
                  <a:gd name="T42" fmla="*/ 67 w 246"/>
                  <a:gd name="T43" fmla="*/ 215 h 221"/>
                  <a:gd name="T44" fmla="*/ 42 w 246"/>
                  <a:gd name="T45" fmla="*/ 204 h 221"/>
                  <a:gd name="T46" fmla="*/ 22 w 246"/>
                  <a:gd name="T47" fmla="*/ 189 h 221"/>
                  <a:gd name="T48" fmla="*/ 10 w 246"/>
                  <a:gd name="T49" fmla="*/ 174 h 221"/>
                  <a:gd name="T50" fmla="*/ 3 w 246"/>
                  <a:gd name="T51" fmla="*/ 157 h 221"/>
                  <a:gd name="T52" fmla="*/ 0 w 246"/>
                  <a:gd name="T53" fmla="*/ 143 h 221"/>
                  <a:gd name="T54" fmla="*/ 2 w 246"/>
                  <a:gd name="T55" fmla="*/ 126 h 221"/>
                  <a:gd name="T56" fmla="*/ 10 w 246"/>
                  <a:gd name="T57" fmla="*/ 106 h 221"/>
                  <a:gd name="T58" fmla="*/ 26 w 246"/>
                  <a:gd name="T59" fmla="*/ 88 h 221"/>
                  <a:gd name="T60" fmla="*/ 47 w 246"/>
                  <a:gd name="T61" fmla="*/ 74 h 221"/>
                  <a:gd name="T62" fmla="*/ 76 w 246"/>
                  <a:gd name="T63" fmla="*/ 64 h 221"/>
                  <a:gd name="T64" fmla="*/ 30 w 246"/>
                  <a:gd name="T65" fmla="*/ 3 h 221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246"/>
                  <a:gd name="T100" fmla="*/ 0 h 221"/>
                  <a:gd name="T101" fmla="*/ 246 w 246"/>
                  <a:gd name="T102" fmla="*/ 221 h 221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246" h="221">
                    <a:moveTo>
                      <a:pt x="30" y="3"/>
                    </a:moveTo>
                    <a:lnTo>
                      <a:pt x="69" y="10"/>
                    </a:lnTo>
                    <a:lnTo>
                      <a:pt x="69" y="0"/>
                    </a:lnTo>
                    <a:lnTo>
                      <a:pt x="117" y="12"/>
                    </a:lnTo>
                    <a:lnTo>
                      <a:pt x="117" y="0"/>
                    </a:lnTo>
                    <a:lnTo>
                      <a:pt x="167" y="0"/>
                    </a:lnTo>
                    <a:lnTo>
                      <a:pt x="167" y="11"/>
                    </a:lnTo>
                    <a:lnTo>
                      <a:pt x="228" y="0"/>
                    </a:lnTo>
                    <a:lnTo>
                      <a:pt x="153" y="62"/>
                    </a:lnTo>
                    <a:lnTo>
                      <a:pt x="161" y="63"/>
                    </a:lnTo>
                    <a:lnTo>
                      <a:pt x="169" y="64"/>
                    </a:lnTo>
                    <a:lnTo>
                      <a:pt x="179" y="67"/>
                    </a:lnTo>
                    <a:lnTo>
                      <a:pt x="187" y="70"/>
                    </a:lnTo>
                    <a:lnTo>
                      <a:pt x="196" y="74"/>
                    </a:lnTo>
                    <a:lnTo>
                      <a:pt x="205" y="78"/>
                    </a:lnTo>
                    <a:lnTo>
                      <a:pt x="213" y="83"/>
                    </a:lnTo>
                    <a:lnTo>
                      <a:pt x="220" y="89"/>
                    </a:lnTo>
                    <a:lnTo>
                      <a:pt x="226" y="94"/>
                    </a:lnTo>
                    <a:lnTo>
                      <a:pt x="231" y="101"/>
                    </a:lnTo>
                    <a:lnTo>
                      <a:pt x="236" y="108"/>
                    </a:lnTo>
                    <a:lnTo>
                      <a:pt x="240" y="116"/>
                    </a:lnTo>
                    <a:lnTo>
                      <a:pt x="243" y="123"/>
                    </a:lnTo>
                    <a:lnTo>
                      <a:pt x="244" y="130"/>
                    </a:lnTo>
                    <a:lnTo>
                      <a:pt x="245" y="140"/>
                    </a:lnTo>
                    <a:lnTo>
                      <a:pt x="244" y="150"/>
                    </a:lnTo>
                    <a:lnTo>
                      <a:pt x="242" y="157"/>
                    </a:lnTo>
                    <a:lnTo>
                      <a:pt x="240" y="165"/>
                    </a:lnTo>
                    <a:lnTo>
                      <a:pt x="237" y="171"/>
                    </a:lnTo>
                    <a:lnTo>
                      <a:pt x="232" y="177"/>
                    </a:lnTo>
                    <a:lnTo>
                      <a:pt x="226" y="185"/>
                    </a:lnTo>
                    <a:lnTo>
                      <a:pt x="218" y="193"/>
                    </a:lnTo>
                    <a:lnTo>
                      <a:pt x="209" y="200"/>
                    </a:lnTo>
                    <a:lnTo>
                      <a:pt x="200" y="205"/>
                    </a:lnTo>
                    <a:lnTo>
                      <a:pt x="192" y="209"/>
                    </a:lnTo>
                    <a:lnTo>
                      <a:pt x="184" y="213"/>
                    </a:lnTo>
                    <a:lnTo>
                      <a:pt x="176" y="215"/>
                    </a:lnTo>
                    <a:lnTo>
                      <a:pt x="167" y="217"/>
                    </a:lnTo>
                    <a:lnTo>
                      <a:pt x="161" y="219"/>
                    </a:lnTo>
                    <a:lnTo>
                      <a:pt x="150" y="219"/>
                    </a:lnTo>
                    <a:lnTo>
                      <a:pt x="141" y="220"/>
                    </a:lnTo>
                    <a:lnTo>
                      <a:pt x="99" y="220"/>
                    </a:lnTo>
                    <a:lnTo>
                      <a:pt x="91" y="219"/>
                    </a:lnTo>
                    <a:lnTo>
                      <a:pt x="81" y="218"/>
                    </a:lnTo>
                    <a:lnTo>
                      <a:pt x="67" y="215"/>
                    </a:lnTo>
                    <a:lnTo>
                      <a:pt x="55" y="210"/>
                    </a:lnTo>
                    <a:lnTo>
                      <a:pt x="42" y="204"/>
                    </a:lnTo>
                    <a:lnTo>
                      <a:pt x="31" y="196"/>
                    </a:lnTo>
                    <a:lnTo>
                      <a:pt x="22" y="189"/>
                    </a:lnTo>
                    <a:lnTo>
                      <a:pt x="16" y="183"/>
                    </a:lnTo>
                    <a:lnTo>
                      <a:pt x="10" y="174"/>
                    </a:lnTo>
                    <a:lnTo>
                      <a:pt x="5" y="164"/>
                    </a:lnTo>
                    <a:lnTo>
                      <a:pt x="3" y="157"/>
                    </a:lnTo>
                    <a:lnTo>
                      <a:pt x="1" y="150"/>
                    </a:lnTo>
                    <a:lnTo>
                      <a:pt x="0" y="143"/>
                    </a:lnTo>
                    <a:lnTo>
                      <a:pt x="1" y="137"/>
                    </a:lnTo>
                    <a:lnTo>
                      <a:pt x="2" y="126"/>
                    </a:lnTo>
                    <a:lnTo>
                      <a:pt x="5" y="117"/>
                    </a:lnTo>
                    <a:lnTo>
                      <a:pt x="10" y="106"/>
                    </a:lnTo>
                    <a:lnTo>
                      <a:pt x="18" y="97"/>
                    </a:lnTo>
                    <a:lnTo>
                      <a:pt x="26" y="88"/>
                    </a:lnTo>
                    <a:lnTo>
                      <a:pt x="37" y="80"/>
                    </a:lnTo>
                    <a:lnTo>
                      <a:pt x="47" y="74"/>
                    </a:lnTo>
                    <a:lnTo>
                      <a:pt x="61" y="68"/>
                    </a:lnTo>
                    <a:lnTo>
                      <a:pt x="76" y="64"/>
                    </a:lnTo>
                    <a:lnTo>
                      <a:pt x="86" y="62"/>
                    </a:lnTo>
                    <a:lnTo>
                      <a:pt x="30" y="3"/>
                    </a:lnTo>
                  </a:path>
                </a:pathLst>
              </a:custGeom>
              <a:solidFill>
                <a:schemeClr val="bg2"/>
              </a:solidFill>
              <a:ln w="25400" cap="rnd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608" name="Rectangle 17"/>
              <p:cNvSpPr>
                <a:spLocks noChangeArrowheads="1"/>
              </p:cNvSpPr>
              <p:nvPr/>
            </p:nvSpPr>
            <p:spPr bwMode="auto">
              <a:xfrm>
                <a:off x="459" y="1495"/>
                <a:ext cx="204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bg1"/>
                    </a:solidFill>
                    <a:latin typeface="Calibri" charset="0"/>
                  </a:rPr>
                  <a:t>A</a:t>
                </a:r>
              </a:p>
            </p:txBody>
          </p:sp>
        </p:grpSp>
        <p:sp>
          <p:nvSpPr>
            <p:cNvPr id="20490" name="Line 18"/>
            <p:cNvSpPr>
              <a:spLocks noChangeShapeType="1"/>
            </p:cNvSpPr>
            <p:nvPr/>
          </p:nvSpPr>
          <p:spPr bwMode="auto">
            <a:xfrm flipH="1">
              <a:off x="741586" y="2555581"/>
              <a:ext cx="4747" cy="21838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91" name="Rectangle 19"/>
            <p:cNvSpPr>
              <a:spLocks noChangeArrowheads="1"/>
            </p:cNvSpPr>
            <p:nvPr/>
          </p:nvSpPr>
          <p:spPr bwMode="auto">
            <a:xfrm>
              <a:off x="3735784" y="2458768"/>
              <a:ext cx="657177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i="1">
                  <a:latin typeface="Calibri" charset="0"/>
                </a:rPr>
                <a:t>Time</a:t>
              </a:r>
            </a:p>
          </p:txBody>
        </p:sp>
        <p:grpSp>
          <p:nvGrpSpPr>
            <p:cNvPr id="20492" name="Group 20"/>
            <p:cNvGrpSpPr>
              <a:grpSpLocks/>
            </p:cNvGrpSpPr>
            <p:nvPr/>
          </p:nvGrpSpPr>
          <p:grpSpPr bwMode="auto">
            <a:xfrm>
              <a:off x="1472727" y="2693658"/>
              <a:ext cx="344997" cy="517393"/>
              <a:chOff x="801" y="1458"/>
              <a:chExt cx="218" cy="326"/>
            </a:xfrm>
          </p:grpSpPr>
          <p:sp>
            <p:nvSpPr>
              <p:cNvPr id="19580" name="AutoShape 21"/>
              <p:cNvSpPr>
                <a:spLocks noChangeArrowheads="1"/>
              </p:cNvSpPr>
              <p:nvPr/>
            </p:nvSpPr>
            <p:spPr bwMode="auto">
              <a:xfrm>
                <a:off x="801" y="1510"/>
                <a:ext cx="218" cy="274"/>
              </a:xfrm>
              <a:prstGeom prst="cube">
                <a:avLst>
                  <a:gd name="adj" fmla="val 24995"/>
                </a:avLst>
              </a:prstGeom>
              <a:solidFill>
                <a:schemeClr val="accent6">
                  <a:lumMod val="60000"/>
                  <a:lumOff val="40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200">
                  <a:latin typeface="Calibri" charset="0"/>
                  <a:ea typeface="ＭＳ Ｐゴシック" charset="0"/>
                  <a:cs typeface="Optima" charset="0"/>
                </a:endParaRPr>
              </a:p>
            </p:txBody>
          </p:sp>
          <p:sp>
            <p:nvSpPr>
              <p:cNvPr id="20605" name="AutoShape 22"/>
              <p:cNvSpPr>
                <a:spLocks noChangeArrowheads="1"/>
              </p:cNvSpPr>
              <p:nvPr/>
            </p:nvSpPr>
            <p:spPr bwMode="auto">
              <a:xfrm>
                <a:off x="854" y="1458"/>
                <a:ext cx="165" cy="49"/>
              </a:xfrm>
              <a:prstGeom prst="cube">
                <a:avLst>
                  <a:gd name="adj" fmla="val 24995"/>
                </a:avLst>
              </a:prstGeom>
              <a:solidFill>
                <a:srgbClr val="E89A95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200">
                  <a:latin typeface="Calibri" charset="0"/>
                </a:endParaRPr>
              </a:p>
            </p:txBody>
          </p:sp>
          <p:sp>
            <p:nvSpPr>
              <p:cNvPr id="20606" name="AutoShape 23"/>
              <p:cNvSpPr>
                <a:spLocks noChangeArrowheads="1"/>
              </p:cNvSpPr>
              <p:nvPr/>
            </p:nvSpPr>
            <p:spPr bwMode="auto">
              <a:xfrm>
                <a:off x="845" y="1532"/>
                <a:ext cx="114" cy="18"/>
              </a:xfrm>
              <a:prstGeom prst="parallelogram">
                <a:avLst>
                  <a:gd name="adj" fmla="val 158304"/>
                </a:avLst>
              </a:prstGeom>
              <a:solidFill>
                <a:srgbClr val="DC0081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200">
                  <a:latin typeface="Calibri" charset="0"/>
                </a:endParaRPr>
              </a:p>
            </p:txBody>
          </p:sp>
        </p:grpSp>
        <p:grpSp>
          <p:nvGrpSpPr>
            <p:cNvPr id="20493" name="Group 24"/>
            <p:cNvGrpSpPr>
              <a:grpSpLocks/>
            </p:cNvGrpSpPr>
            <p:nvPr/>
          </p:nvGrpSpPr>
          <p:grpSpPr bwMode="auto">
            <a:xfrm>
              <a:off x="2333638" y="2760316"/>
              <a:ext cx="337084" cy="426929"/>
              <a:chOff x="1345" y="1500"/>
              <a:chExt cx="213" cy="269"/>
            </a:xfrm>
          </p:grpSpPr>
          <p:sp>
            <p:nvSpPr>
              <p:cNvPr id="20598" name="Freeform 25"/>
              <p:cNvSpPr>
                <a:spLocks/>
              </p:cNvSpPr>
              <p:nvPr/>
            </p:nvSpPr>
            <p:spPr bwMode="auto">
              <a:xfrm>
                <a:off x="1483" y="1625"/>
                <a:ext cx="64" cy="144"/>
              </a:xfrm>
              <a:custGeom>
                <a:avLst/>
                <a:gdLst>
                  <a:gd name="T0" fmla="*/ 46 w 64"/>
                  <a:gd name="T1" fmla="*/ 0 h 144"/>
                  <a:gd name="T2" fmla="*/ 63 w 64"/>
                  <a:gd name="T3" fmla="*/ 0 h 144"/>
                  <a:gd name="T4" fmla="*/ 17 w 64"/>
                  <a:gd name="T5" fmla="*/ 143 h 144"/>
                  <a:gd name="T6" fmla="*/ 0 w 64"/>
                  <a:gd name="T7" fmla="*/ 143 h 144"/>
                  <a:gd name="T8" fmla="*/ 46 w 64"/>
                  <a:gd name="T9" fmla="*/ 0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4"/>
                  <a:gd name="T16" fmla="*/ 0 h 144"/>
                  <a:gd name="T17" fmla="*/ 64 w 64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4" h="144">
                    <a:moveTo>
                      <a:pt x="46" y="0"/>
                    </a:moveTo>
                    <a:lnTo>
                      <a:pt x="63" y="0"/>
                    </a:lnTo>
                    <a:lnTo>
                      <a:pt x="17" y="143"/>
                    </a:lnTo>
                    <a:lnTo>
                      <a:pt x="0" y="143"/>
                    </a:lnTo>
                    <a:lnTo>
                      <a:pt x="46" y="0"/>
                    </a:lnTo>
                  </a:path>
                </a:pathLst>
              </a:custGeom>
              <a:solidFill>
                <a:srgbClr val="008000"/>
              </a:solidFill>
              <a:ln>
                <a:noFill/>
              </a:ln>
              <a:extLs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599" name="Rectangle 26"/>
              <p:cNvSpPr>
                <a:spLocks noChangeArrowheads="1"/>
              </p:cNvSpPr>
              <p:nvPr/>
            </p:nvSpPr>
            <p:spPr bwMode="auto">
              <a:xfrm>
                <a:off x="1478" y="1625"/>
                <a:ext cx="80" cy="12"/>
              </a:xfrm>
              <a:prstGeom prst="rect">
                <a:avLst/>
              </a:prstGeom>
              <a:solidFill>
                <a:srgbClr val="008000"/>
              </a:solidFill>
              <a:ln>
                <a:noFill/>
              </a:ln>
              <a:extLs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200">
                  <a:latin typeface="Calibri" charset="0"/>
                </a:endParaRPr>
              </a:p>
            </p:txBody>
          </p:sp>
          <p:sp>
            <p:nvSpPr>
              <p:cNvPr id="20600" name="Rectangle 27"/>
              <p:cNvSpPr>
                <a:spLocks noChangeArrowheads="1"/>
              </p:cNvSpPr>
              <p:nvPr/>
            </p:nvSpPr>
            <p:spPr bwMode="auto">
              <a:xfrm>
                <a:off x="1486" y="1683"/>
                <a:ext cx="60" cy="14"/>
              </a:xfrm>
              <a:prstGeom prst="rect">
                <a:avLst/>
              </a:prstGeom>
              <a:solidFill>
                <a:srgbClr val="008000"/>
              </a:solidFill>
              <a:ln>
                <a:noFill/>
              </a:ln>
              <a:extLs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200">
                  <a:latin typeface="Calibri" charset="0"/>
                </a:endParaRPr>
              </a:p>
            </p:txBody>
          </p:sp>
          <p:sp>
            <p:nvSpPr>
              <p:cNvPr id="20601" name="Rectangle 28"/>
              <p:cNvSpPr>
                <a:spLocks noChangeArrowheads="1"/>
              </p:cNvSpPr>
              <p:nvPr/>
            </p:nvSpPr>
            <p:spPr bwMode="auto">
              <a:xfrm>
                <a:off x="1347" y="1683"/>
                <a:ext cx="79" cy="10"/>
              </a:xfrm>
              <a:prstGeom prst="rect">
                <a:avLst/>
              </a:prstGeom>
              <a:solidFill>
                <a:srgbClr val="008000"/>
              </a:solidFill>
              <a:ln>
                <a:noFill/>
              </a:ln>
              <a:extLs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200">
                  <a:latin typeface="Calibri" charset="0"/>
                </a:endParaRPr>
              </a:p>
            </p:txBody>
          </p:sp>
          <p:sp>
            <p:nvSpPr>
              <p:cNvPr id="20602" name="Oval 29"/>
              <p:cNvSpPr>
                <a:spLocks noChangeArrowheads="1"/>
              </p:cNvSpPr>
              <p:nvPr/>
            </p:nvSpPr>
            <p:spPr bwMode="auto">
              <a:xfrm>
                <a:off x="1409" y="1500"/>
                <a:ext cx="24" cy="27"/>
              </a:xfrm>
              <a:prstGeom prst="ellipse">
                <a:avLst/>
              </a:prstGeom>
              <a:solidFill>
                <a:srgbClr val="F39FD1"/>
              </a:solidFill>
              <a:ln w="254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200">
                  <a:latin typeface="Calibri" charset="0"/>
                </a:endParaRPr>
              </a:p>
            </p:txBody>
          </p:sp>
          <p:sp>
            <p:nvSpPr>
              <p:cNvPr id="20603" name="Freeform 30"/>
              <p:cNvSpPr>
                <a:spLocks/>
              </p:cNvSpPr>
              <p:nvPr/>
            </p:nvSpPr>
            <p:spPr bwMode="auto">
              <a:xfrm>
                <a:off x="1345" y="1547"/>
                <a:ext cx="146" cy="222"/>
              </a:xfrm>
              <a:custGeom>
                <a:avLst/>
                <a:gdLst>
                  <a:gd name="T0" fmla="*/ 1 w 146"/>
                  <a:gd name="T1" fmla="*/ 102 h 222"/>
                  <a:gd name="T2" fmla="*/ 1 w 146"/>
                  <a:gd name="T3" fmla="*/ 105 h 222"/>
                  <a:gd name="T4" fmla="*/ 0 w 146"/>
                  <a:gd name="T5" fmla="*/ 109 h 222"/>
                  <a:gd name="T6" fmla="*/ 0 w 146"/>
                  <a:gd name="T7" fmla="*/ 112 h 222"/>
                  <a:gd name="T8" fmla="*/ 1 w 146"/>
                  <a:gd name="T9" fmla="*/ 116 h 222"/>
                  <a:gd name="T10" fmla="*/ 3 w 146"/>
                  <a:gd name="T11" fmla="*/ 119 h 222"/>
                  <a:gd name="T12" fmla="*/ 6 w 146"/>
                  <a:gd name="T13" fmla="*/ 122 h 222"/>
                  <a:gd name="T14" fmla="*/ 9 w 146"/>
                  <a:gd name="T15" fmla="*/ 124 h 222"/>
                  <a:gd name="T16" fmla="*/ 12 w 146"/>
                  <a:gd name="T17" fmla="*/ 125 h 222"/>
                  <a:gd name="T18" fmla="*/ 16 w 146"/>
                  <a:gd name="T19" fmla="*/ 125 h 222"/>
                  <a:gd name="T20" fmla="*/ 95 w 146"/>
                  <a:gd name="T21" fmla="*/ 221 h 222"/>
                  <a:gd name="T22" fmla="*/ 120 w 146"/>
                  <a:gd name="T23" fmla="*/ 106 h 222"/>
                  <a:gd name="T24" fmla="*/ 119 w 146"/>
                  <a:gd name="T25" fmla="*/ 104 h 222"/>
                  <a:gd name="T26" fmla="*/ 118 w 146"/>
                  <a:gd name="T27" fmla="*/ 102 h 222"/>
                  <a:gd name="T28" fmla="*/ 116 w 146"/>
                  <a:gd name="T29" fmla="*/ 100 h 222"/>
                  <a:gd name="T30" fmla="*/ 114 w 146"/>
                  <a:gd name="T31" fmla="*/ 98 h 222"/>
                  <a:gd name="T32" fmla="*/ 111 w 146"/>
                  <a:gd name="T33" fmla="*/ 97 h 222"/>
                  <a:gd name="T34" fmla="*/ 108 w 146"/>
                  <a:gd name="T35" fmla="*/ 96 h 222"/>
                  <a:gd name="T36" fmla="*/ 106 w 146"/>
                  <a:gd name="T37" fmla="*/ 96 h 222"/>
                  <a:gd name="T38" fmla="*/ 103 w 146"/>
                  <a:gd name="T39" fmla="*/ 96 h 222"/>
                  <a:gd name="T40" fmla="*/ 70 w 146"/>
                  <a:gd name="T41" fmla="*/ 56 h 222"/>
                  <a:gd name="T42" fmla="*/ 135 w 146"/>
                  <a:gd name="T43" fmla="*/ 70 h 222"/>
                  <a:gd name="T44" fmla="*/ 137 w 146"/>
                  <a:gd name="T45" fmla="*/ 69 h 222"/>
                  <a:gd name="T46" fmla="*/ 139 w 146"/>
                  <a:gd name="T47" fmla="*/ 68 h 222"/>
                  <a:gd name="T48" fmla="*/ 142 w 146"/>
                  <a:gd name="T49" fmla="*/ 66 h 222"/>
                  <a:gd name="T50" fmla="*/ 144 w 146"/>
                  <a:gd name="T51" fmla="*/ 65 h 222"/>
                  <a:gd name="T52" fmla="*/ 144 w 146"/>
                  <a:gd name="T53" fmla="*/ 62 h 222"/>
                  <a:gd name="T54" fmla="*/ 145 w 146"/>
                  <a:gd name="T55" fmla="*/ 59 h 222"/>
                  <a:gd name="T56" fmla="*/ 144 w 146"/>
                  <a:gd name="T57" fmla="*/ 55 h 222"/>
                  <a:gd name="T58" fmla="*/ 143 w 146"/>
                  <a:gd name="T59" fmla="*/ 53 h 222"/>
                  <a:gd name="T60" fmla="*/ 141 w 146"/>
                  <a:gd name="T61" fmla="*/ 51 h 222"/>
                  <a:gd name="T62" fmla="*/ 139 w 146"/>
                  <a:gd name="T63" fmla="*/ 49 h 222"/>
                  <a:gd name="T64" fmla="*/ 136 w 146"/>
                  <a:gd name="T65" fmla="*/ 48 h 222"/>
                  <a:gd name="T66" fmla="*/ 92 w 146"/>
                  <a:gd name="T67" fmla="*/ 48 h 222"/>
                  <a:gd name="T68" fmla="*/ 84 w 146"/>
                  <a:gd name="T69" fmla="*/ 31 h 222"/>
                  <a:gd name="T70" fmla="*/ 85 w 146"/>
                  <a:gd name="T71" fmla="*/ 27 h 222"/>
                  <a:gd name="T72" fmla="*/ 85 w 146"/>
                  <a:gd name="T73" fmla="*/ 23 h 222"/>
                  <a:gd name="T74" fmla="*/ 85 w 146"/>
                  <a:gd name="T75" fmla="*/ 18 h 222"/>
                  <a:gd name="T76" fmla="*/ 84 w 146"/>
                  <a:gd name="T77" fmla="*/ 14 h 222"/>
                  <a:gd name="T78" fmla="*/ 83 w 146"/>
                  <a:gd name="T79" fmla="*/ 11 h 222"/>
                  <a:gd name="T80" fmla="*/ 80 w 146"/>
                  <a:gd name="T81" fmla="*/ 8 h 222"/>
                  <a:gd name="T82" fmla="*/ 77 w 146"/>
                  <a:gd name="T83" fmla="*/ 5 h 222"/>
                  <a:gd name="T84" fmla="*/ 74 w 146"/>
                  <a:gd name="T85" fmla="*/ 3 h 222"/>
                  <a:gd name="T86" fmla="*/ 70 w 146"/>
                  <a:gd name="T87" fmla="*/ 1 h 222"/>
                  <a:gd name="T88" fmla="*/ 65 w 146"/>
                  <a:gd name="T89" fmla="*/ 0 h 222"/>
                  <a:gd name="T90" fmla="*/ 61 w 146"/>
                  <a:gd name="T91" fmla="*/ 0 h 222"/>
                  <a:gd name="T92" fmla="*/ 56 w 146"/>
                  <a:gd name="T93" fmla="*/ 1 h 222"/>
                  <a:gd name="T94" fmla="*/ 52 w 146"/>
                  <a:gd name="T95" fmla="*/ 2 h 222"/>
                  <a:gd name="T96" fmla="*/ 47 w 146"/>
                  <a:gd name="T97" fmla="*/ 5 h 222"/>
                  <a:gd name="T98" fmla="*/ 44 w 146"/>
                  <a:gd name="T99" fmla="*/ 8 h 222"/>
                  <a:gd name="T100" fmla="*/ 41 w 146"/>
                  <a:gd name="T101" fmla="*/ 12 h 222"/>
                  <a:gd name="T102" fmla="*/ 39 w 146"/>
                  <a:gd name="T103" fmla="*/ 17 h 222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146"/>
                  <a:gd name="T157" fmla="*/ 0 h 222"/>
                  <a:gd name="T158" fmla="*/ 146 w 146"/>
                  <a:gd name="T159" fmla="*/ 222 h 222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146" h="222">
                    <a:moveTo>
                      <a:pt x="39" y="17"/>
                    </a:moveTo>
                    <a:lnTo>
                      <a:pt x="1" y="102"/>
                    </a:lnTo>
                    <a:lnTo>
                      <a:pt x="1" y="104"/>
                    </a:lnTo>
                    <a:lnTo>
                      <a:pt x="1" y="105"/>
                    </a:lnTo>
                    <a:lnTo>
                      <a:pt x="0" y="106"/>
                    </a:lnTo>
                    <a:lnTo>
                      <a:pt x="0" y="109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1" y="114"/>
                    </a:lnTo>
                    <a:lnTo>
                      <a:pt x="1" y="116"/>
                    </a:lnTo>
                    <a:lnTo>
                      <a:pt x="2" y="117"/>
                    </a:lnTo>
                    <a:lnTo>
                      <a:pt x="3" y="119"/>
                    </a:lnTo>
                    <a:lnTo>
                      <a:pt x="5" y="121"/>
                    </a:lnTo>
                    <a:lnTo>
                      <a:pt x="6" y="122"/>
                    </a:lnTo>
                    <a:lnTo>
                      <a:pt x="8" y="123"/>
                    </a:lnTo>
                    <a:lnTo>
                      <a:pt x="9" y="124"/>
                    </a:lnTo>
                    <a:lnTo>
                      <a:pt x="10" y="124"/>
                    </a:lnTo>
                    <a:lnTo>
                      <a:pt x="12" y="125"/>
                    </a:lnTo>
                    <a:lnTo>
                      <a:pt x="14" y="125"/>
                    </a:lnTo>
                    <a:lnTo>
                      <a:pt x="16" y="125"/>
                    </a:lnTo>
                    <a:lnTo>
                      <a:pt x="95" y="125"/>
                    </a:lnTo>
                    <a:lnTo>
                      <a:pt x="95" y="221"/>
                    </a:lnTo>
                    <a:lnTo>
                      <a:pt x="120" y="221"/>
                    </a:lnTo>
                    <a:lnTo>
                      <a:pt x="120" y="106"/>
                    </a:lnTo>
                    <a:lnTo>
                      <a:pt x="120" y="105"/>
                    </a:lnTo>
                    <a:lnTo>
                      <a:pt x="119" y="104"/>
                    </a:lnTo>
                    <a:lnTo>
                      <a:pt x="118" y="102"/>
                    </a:lnTo>
                    <a:lnTo>
                      <a:pt x="117" y="101"/>
                    </a:lnTo>
                    <a:lnTo>
                      <a:pt x="116" y="100"/>
                    </a:lnTo>
                    <a:lnTo>
                      <a:pt x="115" y="99"/>
                    </a:lnTo>
                    <a:lnTo>
                      <a:pt x="114" y="98"/>
                    </a:lnTo>
                    <a:lnTo>
                      <a:pt x="113" y="98"/>
                    </a:lnTo>
                    <a:lnTo>
                      <a:pt x="111" y="97"/>
                    </a:lnTo>
                    <a:lnTo>
                      <a:pt x="110" y="97"/>
                    </a:lnTo>
                    <a:lnTo>
                      <a:pt x="108" y="96"/>
                    </a:lnTo>
                    <a:lnTo>
                      <a:pt x="107" y="96"/>
                    </a:lnTo>
                    <a:lnTo>
                      <a:pt x="106" y="96"/>
                    </a:lnTo>
                    <a:lnTo>
                      <a:pt x="104" y="96"/>
                    </a:lnTo>
                    <a:lnTo>
                      <a:pt x="103" y="96"/>
                    </a:lnTo>
                    <a:lnTo>
                      <a:pt x="57" y="94"/>
                    </a:lnTo>
                    <a:lnTo>
                      <a:pt x="70" y="56"/>
                    </a:lnTo>
                    <a:lnTo>
                      <a:pt x="79" y="70"/>
                    </a:lnTo>
                    <a:lnTo>
                      <a:pt x="135" y="70"/>
                    </a:lnTo>
                    <a:lnTo>
                      <a:pt x="136" y="69"/>
                    </a:lnTo>
                    <a:lnTo>
                      <a:pt x="137" y="69"/>
                    </a:lnTo>
                    <a:lnTo>
                      <a:pt x="139" y="68"/>
                    </a:lnTo>
                    <a:lnTo>
                      <a:pt x="140" y="67"/>
                    </a:lnTo>
                    <a:lnTo>
                      <a:pt x="142" y="66"/>
                    </a:lnTo>
                    <a:lnTo>
                      <a:pt x="142" y="65"/>
                    </a:lnTo>
                    <a:lnTo>
                      <a:pt x="144" y="65"/>
                    </a:lnTo>
                    <a:lnTo>
                      <a:pt x="144" y="63"/>
                    </a:lnTo>
                    <a:lnTo>
                      <a:pt x="144" y="62"/>
                    </a:lnTo>
                    <a:lnTo>
                      <a:pt x="145" y="61"/>
                    </a:lnTo>
                    <a:lnTo>
                      <a:pt x="145" y="59"/>
                    </a:lnTo>
                    <a:lnTo>
                      <a:pt x="145" y="57"/>
                    </a:lnTo>
                    <a:lnTo>
                      <a:pt x="144" y="55"/>
                    </a:lnTo>
                    <a:lnTo>
                      <a:pt x="144" y="54"/>
                    </a:lnTo>
                    <a:lnTo>
                      <a:pt x="143" y="53"/>
                    </a:lnTo>
                    <a:lnTo>
                      <a:pt x="142" y="52"/>
                    </a:lnTo>
                    <a:lnTo>
                      <a:pt x="141" y="51"/>
                    </a:lnTo>
                    <a:lnTo>
                      <a:pt x="140" y="50"/>
                    </a:lnTo>
                    <a:lnTo>
                      <a:pt x="139" y="49"/>
                    </a:lnTo>
                    <a:lnTo>
                      <a:pt x="138" y="48"/>
                    </a:lnTo>
                    <a:lnTo>
                      <a:pt x="136" y="48"/>
                    </a:lnTo>
                    <a:lnTo>
                      <a:pt x="135" y="48"/>
                    </a:lnTo>
                    <a:lnTo>
                      <a:pt x="92" y="48"/>
                    </a:lnTo>
                    <a:lnTo>
                      <a:pt x="83" y="33"/>
                    </a:lnTo>
                    <a:lnTo>
                      <a:pt x="84" y="31"/>
                    </a:lnTo>
                    <a:lnTo>
                      <a:pt x="85" y="29"/>
                    </a:lnTo>
                    <a:lnTo>
                      <a:pt x="85" y="27"/>
                    </a:lnTo>
                    <a:lnTo>
                      <a:pt x="85" y="25"/>
                    </a:lnTo>
                    <a:lnTo>
                      <a:pt x="85" y="23"/>
                    </a:lnTo>
                    <a:lnTo>
                      <a:pt x="85" y="21"/>
                    </a:lnTo>
                    <a:lnTo>
                      <a:pt x="85" y="18"/>
                    </a:lnTo>
                    <a:lnTo>
                      <a:pt x="85" y="16"/>
                    </a:lnTo>
                    <a:lnTo>
                      <a:pt x="84" y="14"/>
                    </a:lnTo>
                    <a:lnTo>
                      <a:pt x="84" y="13"/>
                    </a:lnTo>
                    <a:lnTo>
                      <a:pt x="83" y="11"/>
                    </a:lnTo>
                    <a:lnTo>
                      <a:pt x="82" y="10"/>
                    </a:lnTo>
                    <a:lnTo>
                      <a:pt x="80" y="8"/>
                    </a:lnTo>
                    <a:lnTo>
                      <a:pt x="79" y="7"/>
                    </a:lnTo>
                    <a:lnTo>
                      <a:pt x="77" y="5"/>
                    </a:lnTo>
                    <a:lnTo>
                      <a:pt x="76" y="4"/>
                    </a:lnTo>
                    <a:lnTo>
                      <a:pt x="74" y="3"/>
                    </a:lnTo>
                    <a:lnTo>
                      <a:pt x="72" y="2"/>
                    </a:lnTo>
                    <a:lnTo>
                      <a:pt x="70" y="1"/>
                    </a:lnTo>
                    <a:lnTo>
                      <a:pt x="67" y="1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59" y="0"/>
                    </a:lnTo>
                    <a:lnTo>
                      <a:pt x="56" y="1"/>
                    </a:lnTo>
                    <a:lnTo>
                      <a:pt x="54" y="1"/>
                    </a:lnTo>
                    <a:lnTo>
                      <a:pt x="52" y="2"/>
                    </a:lnTo>
                    <a:lnTo>
                      <a:pt x="50" y="3"/>
                    </a:lnTo>
                    <a:lnTo>
                      <a:pt x="47" y="5"/>
                    </a:lnTo>
                    <a:lnTo>
                      <a:pt x="46" y="7"/>
                    </a:lnTo>
                    <a:lnTo>
                      <a:pt x="44" y="8"/>
                    </a:lnTo>
                    <a:lnTo>
                      <a:pt x="43" y="10"/>
                    </a:lnTo>
                    <a:lnTo>
                      <a:pt x="41" y="12"/>
                    </a:lnTo>
                    <a:lnTo>
                      <a:pt x="40" y="14"/>
                    </a:lnTo>
                    <a:lnTo>
                      <a:pt x="39" y="17"/>
                    </a:lnTo>
                  </a:path>
                </a:pathLst>
              </a:custGeom>
              <a:solidFill>
                <a:srgbClr val="008000"/>
              </a:solidFill>
              <a:ln>
                <a:noFill/>
              </a:ln>
              <a:extLs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0" cap="rnd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0494" name="Group 32"/>
            <p:cNvGrpSpPr>
              <a:grpSpLocks/>
            </p:cNvGrpSpPr>
            <p:nvPr/>
          </p:nvGrpSpPr>
          <p:grpSpPr bwMode="auto">
            <a:xfrm>
              <a:off x="1828802" y="2693658"/>
              <a:ext cx="428873" cy="517393"/>
              <a:chOff x="1026" y="1458"/>
              <a:chExt cx="271" cy="326"/>
            </a:xfrm>
          </p:grpSpPr>
          <p:grpSp>
            <p:nvGrpSpPr>
              <p:cNvPr id="20593" name="Group 33"/>
              <p:cNvGrpSpPr>
                <a:grpSpLocks/>
              </p:cNvGrpSpPr>
              <p:nvPr/>
            </p:nvGrpSpPr>
            <p:grpSpPr bwMode="auto">
              <a:xfrm>
                <a:off x="1026" y="1458"/>
                <a:ext cx="271" cy="326"/>
                <a:chOff x="1026" y="1458"/>
                <a:chExt cx="271" cy="326"/>
              </a:xfrm>
            </p:grpSpPr>
            <p:sp>
              <p:nvSpPr>
                <p:cNvPr id="20596" name="AutoShape 34"/>
                <p:cNvSpPr>
                  <a:spLocks noChangeArrowheads="1"/>
                </p:cNvSpPr>
                <p:nvPr/>
              </p:nvSpPr>
              <p:spPr bwMode="auto">
                <a:xfrm>
                  <a:off x="1026" y="1510"/>
                  <a:ext cx="271" cy="274"/>
                </a:xfrm>
                <a:prstGeom prst="cube">
                  <a:avLst>
                    <a:gd name="adj" fmla="val 24995"/>
                  </a:avLst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97" name="AutoShape 35"/>
                <p:cNvSpPr>
                  <a:spLocks noChangeArrowheads="1"/>
                </p:cNvSpPr>
                <p:nvPr/>
              </p:nvSpPr>
              <p:spPr bwMode="auto">
                <a:xfrm>
                  <a:off x="1090" y="1458"/>
                  <a:ext cx="207" cy="49"/>
                </a:xfrm>
                <a:prstGeom prst="cube">
                  <a:avLst>
                    <a:gd name="adj" fmla="val 24995"/>
                  </a:avLst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</p:grpSp>
          <p:sp>
            <p:nvSpPr>
              <p:cNvPr id="20594" name="Oval 36"/>
              <p:cNvSpPr>
                <a:spLocks noChangeArrowheads="1"/>
              </p:cNvSpPr>
              <p:nvPr/>
            </p:nvSpPr>
            <p:spPr bwMode="auto">
              <a:xfrm>
                <a:off x="1112" y="1486"/>
                <a:ext cx="27" cy="8"/>
              </a:xfrm>
              <a:prstGeom prst="ellips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200">
                  <a:latin typeface="Calibri" charset="0"/>
                </a:endParaRPr>
              </a:p>
            </p:txBody>
          </p:sp>
          <p:sp>
            <p:nvSpPr>
              <p:cNvPr id="20595" name="AutoShape 37"/>
              <p:cNvSpPr>
                <a:spLocks noChangeArrowheads="1"/>
              </p:cNvSpPr>
              <p:nvPr/>
            </p:nvSpPr>
            <p:spPr bwMode="auto">
              <a:xfrm>
                <a:off x="1058" y="1640"/>
                <a:ext cx="145" cy="59"/>
              </a:xfrm>
              <a:prstGeom prst="octagon">
                <a:avLst>
                  <a:gd name="adj" fmla="val 29282"/>
                </a:avLst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200">
                  <a:latin typeface="Calibri" charset="0"/>
                </a:endParaRPr>
              </a:p>
            </p:txBody>
          </p:sp>
        </p:grpSp>
        <p:sp>
          <p:nvSpPr>
            <p:cNvPr id="20495" name="Line 38"/>
            <p:cNvSpPr>
              <a:spLocks noChangeShapeType="1"/>
            </p:cNvSpPr>
            <p:nvPr/>
          </p:nvSpPr>
          <p:spPr bwMode="auto">
            <a:xfrm>
              <a:off x="1385686" y="2228640"/>
              <a:ext cx="444699" cy="0"/>
            </a:xfrm>
            <a:prstGeom prst="line">
              <a:avLst/>
            </a:prstGeom>
            <a:noFill/>
            <a:ln w="25400">
              <a:solidFill>
                <a:srgbClr val="DC008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96" name="Rectangle 39"/>
            <p:cNvSpPr>
              <a:spLocks noChangeArrowheads="1"/>
            </p:cNvSpPr>
            <p:nvPr/>
          </p:nvSpPr>
          <p:spPr bwMode="auto">
            <a:xfrm>
              <a:off x="1388851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497" name="Rectangle 40"/>
            <p:cNvSpPr>
              <a:spLocks noChangeArrowheads="1"/>
            </p:cNvSpPr>
            <p:nvPr/>
          </p:nvSpPr>
          <p:spPr bwMode="auto">
            <a:xfrm>
              <a:off x="1814559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498" name="Line 41"/>
            <p:cNvSpPr>
              <a:spLocks noChangeShapeType="1"/>
            </p:cNvSpPr>
            <p:nvPr/>
          </p:nvSpPr>
          <p:spPr bwMode="auto">
            <a:xfrm>
              <a:off x="1857288" y="2228640"/>
              <a:ext cx="46369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99" name="Line 42"/>
            <p:cNvSpPr>
              <a:spLocks noChangeShapeType="1"/>
            </p:cNvSpPr>
            <p:nvPr/>
          </p:nvSpPr>
          <p:spPr bwMode="auto">
            <a:xfrm>
              <a:off x="1849376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00" name="Rectangle 43"/>
            <p:cNvSpPr>
              <a:spLocks noChangeArrowheads="1"/>
            </p:cNvSpPr>
            <p:nvPr/>
          </p:nvSpPr>
          <p:spPr bwMode="auto">
            <a:xfrm>
              <a:off x="2781501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501" name="Rectangle 44"/>
            <p:cNvSpPr>
              <a:spLocks noChangeArrowheads="1"/>
            </p:cNvSpPr>
            <p:nvPr/>
          </p:nvSpPr>
          <p:spPr bwMode="auto">
            <a:xfrm>
              <a:off x="2301987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502" name="Line 45"/>
            <p:cNvSpPr>
              <a:spLocks noChangeShapeType="1"/>
            </p:cNvSpPr>
            <p:nvPr/>
          </p:nvSpPr>
          <p:spPr bwMode="auto">
            <a:xfrm>
              <a:off x="2320978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03" name="Line 46"/>
            <p:cNvSpPr>
              <a:spLocks noChangeShapeType="1"/>
            </p:cNvSpPr>
            <p:nvPr/>
          </p:nvSpPr>
          <p:spPr bwMode="auto">
            <a:xfrm>
              <a:off x="3261017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04" name="Line 47"/>
            <p:cNvSpPr>
              <a:spLocks noChangeShapeType="1"/>
            </p:cNvSpPr>
            <p:nvPr/>
          </p:nvSpPr>
          <p:spPr bwMode="auto">
            <a:xfrm>
              <a:off x="2332055" y="2228640"/>
              <a:ext cx="439951" cy="0"/>
            </a:xfrm>
            <a:prstGeom prst="line">
              <a:avLst/>
            </a:prstGeom>
            <a:noFill/>
            <a:ln w="25400">
              <a:solidFill>
                <a:srgbClr val="F39FD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05" name="Line 48"/>
            <p:cNvSpPr>
              <a:spLocks noChangeShapeType="1"/>
            </p:cNvSpPr>
            <p:nvPr/>
          </p:nvSpPr>
          <p:spPr bwMode="auto">
            <a:xfrm>
              <a:off x="2798910" y="2228640"/>
              <a:ext cx="443116" cy="3174"/>
            </a:xfrm>
            <a:prstGeom prst="line">
              <a:avLst/>
            </a:prstGeom>
            <a:noFill/>
            <a:ln w="25400">
              <a:solidFill>
                <a:srgbClr val="91919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20506" name="Group 49"/>
            <p:cNvGrpSpPr>
              <a:grpSpLocks/>
            </p:cNvGrpSpPr>
            <p:nvPr/>
          </p:nvGrpSpPr>
          <p:grpSpPr bwMode="auto">
            <a:xfrm>
              <a:off x="2843768" y="3228509"/>
              <a:ext cx="1194832" cy="517393"/>
              <a:chOff x="1993" y="1795"/>
              <a:chExt cx="755" cy="326"/>
            </a:xfrm>
          </p:grpSpPr>
          <p:grpSp>
            <p:nvGrpSpPr>
              <p:cNvPr id="20576" name="Group 50"/>
              <p:cNvGrpSpPr>
                <a:grpSpLocks/>
              </p:cNvGrpSpPr>
              <p:nvPr/>
            </p:nvGrpSpPr>
            <p:grpSpPr bwMode="auto">
              <a:xfrm>
                <a:off x="1993" y="1795"/>
                <a:ext cx="217" cy="326"/>
                <a:chOff x="1993" y="1795"/>
                <a:chExt cx="217" cy="326"/>
              </a:xfrm>
            </p:grpSpPr>
            <p:sp>
              <p:nvSpPr>
                <p:cNvPr id="19566" name="AutoShape 51"/>
                <p:cNvSpPr>
                  <a:spLocks noChangeArrowheads="1"/>
                </p:cNvSpPr>
                <p:nvPr/>
              </p:nvSpPr>
              <p:spPr bwMode="auto">
                <a:xfrm>
                  <a:off x="1993" y="1849"/>
                  <a:ext cx="217" cy="272"/>
                </a:xfrm>
                <a:prstGeom prst="cube">
                  <a:avLst>
                    <a:gd name="adj" fmla="val 24995"/>
                  </a:avLst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endParaRPr lang="en-US" sz="1200">
                    <a:latin typeface="Calibri" charset="0"/>
                    <a:ea typeface="ＭＳ Ｐゴシック" charset="0"/>
                    <a:cs typeface="Optima" charset="0"/>
                  </a:endParaRPr>
                </a:p>
              </p:txBody>
            </p:sp>
            <p:sp>
              <p:nvSpPr>
                <p:cNvPr id="20591" name="AutoShape 52"/>
                <p:cNvSpPr>
                  <a:spLocks noChangeArrowheads="1"/>
                </p:cNvSpPr>
                <p:nvPr/>
              </p:nvSpPr>
              <p:spPr bwMode="auto">
                <a:xfrm>
                  <a:off x="2044" y="1795"/>
                  <a:ext cx="166" cy="49"/>
                </a:xfrm>
                <a:prstGeom prst="cube">
                  <a:avLst>
                    <a:gd name="adj" fmla="val 24995"/>
                  </a:avLst>
                </a:prstGeom>
                <a:solidFill>
                  <a:srgbClr val="E89A95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92" name="AutoShape 53"/>
                <p:cNvSpPr>
                  <a:spLocks noChangeArrowheads="1"/>
                </p:cNvSpPr>
                <p:nvPr/>
              </p:nvSpPr>
              <p:spPr bwMode="auto">
                <a:xfrm>
                  <a:off x="2036" y="1869"/>
                  <a:ext cx="111" cy="18"/>
                </a:xfrm>
                <a:prstGeom prst="parallelogram">
                  <a:avLst>
                    <a:gd name="adj" fmla="val 154138"/>
                  </a:avLst>
                </a:prstGeom>
                <a:solidFill>
                  <a:srgbClr val="DC0081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</p:grpSp>
          <p:grpSp>
            <p:nvGrpSpPr>
              <p:cNvPr id="20577" name="Group 54"/>
              <p:cNvGrpSpPr>
                <a:grpSpLocks/>
              </p:cNvGrpSpPr>
              <p:nvPr/>
            </p:nvGrpSpPr>
            <p:grpSpPr bwMode="auto">
              <a:xfrm>
                <a:off x="2537" y="1838"/>
                <a:ext cx="211" cy="270"/>
                <a:chOff x="2537" y="1838"/>
                <a:chExt cx="211" cy="270"/>
              </a:xfrm>
            </p:grpSpPr>
            <p:sp>
              <p:nvSpPr>
                <p:cNvPr id="20584" name="Freeform 55"/>
                <p:cNvSpPr>
                  <a:spLocks/>
                </p:cNvSpPr>
                <p:nvPr/>
              </p:nvSpPr>
              <p:spPr bwMode="auto">
                <a:xfrm>
                  <a:off x="2673" y="1963"/>
                  <a:ext cx="64" cy="145"/>
                </a:xfrm>
                <a:custGeom>
                  <a:avLst/>
                  <a:gdLst>
                    <a:gd name="T0" fmla="*/ 46 w 64"/>
                    <a:gd name="T1" fmla="*/ 0 h 145"/>
                    <a:gd name="T2" fmla="*/ 63 w 64"/>
                    <a:gd name="T3" fmla="*/ 0 h 145"/>
                    <a:gd name="T4" fmla="*/ 17 w 64"/>
                    <a:gd name="T5" fmla="*/ 144 h 145"/>
                    <a:gd name="T6" fmla="*/ 0 w 64"/>
                    <a:gd name="T7" fmla="*/ 144 h 145"/>
                    <a:gd name="T8" fmla="*/ 46 w 64"/>
                    <a:gd name="T9" fmla="*/ 0 h 145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64"/>
                    <a:gd name="T16" fmla="*/ 0 h 145"/>
                    <a:gd name="T17" fmla="*/ 64 w 64"/>
                    <a:gd name="T18" fmla="*/ 145 h 145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64" h="145">
                      <a:moveTo>
                        <a:pt x="46" y="0"/>
                      </a:moveTo>
                      <a:lnTo>
                        <a:pt x="63" y="0"/>
                      </a:lnTo>
                      <a:lnTo>
                        <a:pt x="17" y="144"/>
                      </a:lnTo>
                      <a:lnTo>
                        <a:pt x="0" y="144"/>
                      </a:lnTo>
                      <a:lnTo>
                        <a:pt x="46" y="0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0585" name="Rectangle 56"/>
                <p:cNvSpPr>
                  <a:spLocks noChangeArrowheads="1"/>
                </p:cNvSpPr>
                <p:nvPr/>
              </p:nvSpPr>
              <p:spPr bwMode="auto">
                <a:xfrm>
                  <a:off x="2668" y="1963"/>
                  <a:ext cx="80" cy="11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86" name="Rectangle 57"/>
                <p:cNvSpPr>
                  <a:spLocks noChangeArrowheads="1"/>
                </p:cNvSpPr>
                <p:nvPr/>
              </p:nvSpPr>
              <p:spPr bwMode="auto">
                <a:xfrm>
                  <a:off x="2676" y="2022"/>
                  <a:ext cx="60" cy="14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87" name="Rectangle 58"/>
                <p:cNvSpPr>
                  <a:spLocks noChangeArrowheads="1"/>
                </p:cNvSpPr>
                <p:nvPr/>
              </p:nvSpPr>
              <p:spPr bwMode="auto">
                <a:xfrm>
                  <a:off x="2538" y="2022"/>
                  <a:ext cx="78" cy="9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88" name="Oval 59"/>
                <p:cNvSpPr>
                  <a:spLocks noChangeArrowheads="1"/>
                </p:cNvSpPr>
                <p:nvPr/>
              </p:nvSpPr>
              <p:spPr bwMode="auto">
                <a:xfrm>
                  <a:off x="2599" y="1838"/>
                  <a:ext cx="24" cy="27"/>
                </a:xfrm>
                <a:prstGeom prst="ellipse">
                  <a:avLst/>
                </a:prstGeom>
                <a:solidFill>
                  <a:srgbClr val="F39FD1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89" name="Freeform 60"/>
                <p:cNvSpPr>
                  <a:spLocks/>
                </p:cNvSpPr>
                <p:nvPr/>
              </p:nvSpPr>
              <p:spPr bwMode="auto">
                <a:xfrm>
                  <a:off x="2537" y="1884"/>
                  <a:ext cx="144" cy="224"/>
                </a:xfrm>
                <a:custGeom>
                  <a:avLst/>
                  <a:gdLst>
                    <a:gd name="T0" fmla="*/ 1 w 144"/>
                    <a:gd name="T1" fmla="*/ 103 h 224"/>
                    <a:gd name="T2" fmla="*/ 1 w 144"/>
                    <a:gd name="T3" fmla="*/ 106 h 224"/>
                    <a:gd name="T4" fmla="*/ 0 w 144"/>
                    <a:gd name="T5" fmla="*/ 110 h 224"/>
                    <a:gd name="T6" fmla="*/ 0 w 144"/>
                    <a:gd name="T7" fmla="*/ 113 h 224"/>
                    <a:gd name="T8" fmla="*/ 1 w 144"/>
                    <a:gd name="T9" fmla="*/ 117 h 224"/>
                    <a:gd name="T10" fmla="*/ 3 w 144"/>
                    <a:gd name="T11" fmla="*/ 120 h 224"/>
                    <a:gd name="T12" fmla="*/ 6 w 144"/>
                    <a:gd name="T13" fmla="*/ 123 h 224"/>
                    <a:gd name="T14" fmla="*/ 9 w 144"/>
                    <a:gd name="T15" fmla="*/ 125 h 224"/>
                    <a:gd name="T16" fmla="*/ 11 w 144"/>
                    <a:gd name="T17" fmla="*/ 126 h 224"/>
                    <a:gd name="T18" fmla="*/ 15 w 144"/>
                    <a:gd name="T19" fmla="*/ 126 h 224"/>
                    <a:gd name="T20" fmla="*/ 93 w 144"/>
                    <a:gd name="T21" fmla="*/ 223 h 224"/>
                    <a:gd name="T22" fmla="*/ 118 w 144"/>
                    <a:gd name="T23" fmla="*/ 107 h 224"/>
                    <a:gd name="T24" fmla="*/ 117 w 144"/>
                    <a:gd name="T25" fmla="*/ 105 h 224"/>
                    <a:gd name="T26" fmla="*/ 116 w 144"/>
                    <a:gd name="T27" fmla="*/ 103 h 224"/>
                    <a:gd name="T28" fmla="*/ 114 w 144"/>
                    <a:gd name="T29" fmla="*/ 101 h 224"/>
                    <a:gd name="T30" fmla="*/ 112 w 144"/>
                    <a:gd name="T31" fmla="*/ 99 h 224"/>
                    <a:gd name="T32" fmla="*/ 110 w 144"/>
                    <a:gd name="T33" fmla="*/ 98 h 224"/>
                    <a:gd name="T34" fmla="*/ 107 w 144"/>
                    <a:gd name="T35" fmla="*/ 97 h 224"/>
                    <a:gd name="T36" fmla="*/ 104 w 144"/>
                    <a:gd name="T37" fmla="*/ 97 h 224"/>
                    <a:gd name="T38" fmla="*/ 102 w 144"/>
                    <a:gd name="T39" fmla="*/ 97 h 224"/>
                    <a:gd name="T40" fmla="*/ 69 w 144"/>
                    <a:gd name="T41" fmla="*/ 57 h 224"/>
                    <a:gd name="T42" fmla="*/ 133 w 144"/>
                    <a:gd name="T43" fmla="*/ 70 h 224"/>
                    <a:gd name="T44" fmla="*/ 135 w 144"/>
                    <a:gd name="T45" fmla="*/ 70 h 224"/>
                    <a:gd name="T46" fmla="*/ 137 w 144"/>
                    <a:gd name="T47" fmla="*/ 69 h 224"/>
                    <a:gd name="T48" fmla="*/ 140 w 144"/>
                    <a:gd name="T49" fmla="*/ 67 h 224"/>
                    <a:gd name="T50" fmla="*/ 142 w 144"/>
                    <a:gd name="T51" fmla="*/ 65 h 224"/>
                    <a:gd name="T52" fmla="*/ 142 w 144"/>
                    <a:gd name="T53" fmla="*/ 62 h 224"/>
                    <a:gd name="T54" fmla="*/ 143 w 144"/>
                    <a:gd name="T55" fmla="*/ 59 h 224"/>
                    <a:gd name="T56" fmla="*/ 142 w 144"/>
                    <a:gd name="T57" fmla="*/ 56 h 224"/>
                    <a:gd name="T58" fmla="*/ 141 w 144"/>
                    <a:gd name="T59" fmla="*/ 53 h 224"/>
                    <a:gd name="T60" fmla="*/ 139 w 144"/>
                    <a:gd name="T61" fmla="*/ 51 h 224"/>
                    <a:gd name="T62" fmla="*/ 137 w 144"/>
                    <a:gd name="T63" fmla="*/ 49 h 224"/>
                    <a:gd name="T64" fmla="*/ 134 w 144"/>
                    <a:gd name="T65" fmla="*/ 49 h 224"/>
                    <a:gd name="T66" fmla="*/ 91 w 144"/>
                    <a:gd name="T67" fmla="*/ 49 h 224"/>
                    <a:gd name="T68" fmla="*/ 83 w 144"/>
                    <a:gd name="T69" fmla="*/ 32 h 224"/>
                    <a:gd name="T70" fmla="*/ 84 w 144"/>
                    <a:gd name="T71" fmla="*/ 28 h 224"/>
                    <a:gd name="T72" fmla="*/ 84 w 144"/>
                    <a:gd name="T73" fmla="*/ 23 h 224"/>
                    <a:gd name="T74" fmla="*/ 84 w 144"/>
                    <a:gd name="T75" fmla="*/ 18 h 224"/>
                    <a:gd name="T76" fmla="*/ 83 w 144"/>
                    <a:gd name="T77" fmla="*/ 14 h 224"/>
                    <a:gd name="T78" fmla="*/ 82 w 144"/>
                    <a:gd name="T79" fmla="*/ 11 h 224"/>
                    <a:gd name="T80" fmla="*/ 79 w 144"/>
                    <a:gd name="T81" fmla="*/ 8 h 224"/>
                    <a:gd name="T82" fmla="*/ 76 w 144"/>
                    <a:gd name="T83" fmla="*/ 5 h 224"/>
                    <a:gd name="T84" fmla="*/ 73 w 144"/>
                    <a:gd name="T85" fmla="*/ 3 h 224"/>
                    <a:gd name="T86" fmla="*/ 69 w 144"/>
                    <a:gd name="T87" fmla="*/ 1 h 224"/>
                    <a:gd name="T88" fmla="*/ 64 w 144"/>
                    <a:gd name="T89" fmla="*/ 0 h 224"/>
                    <a:gd name="T90" fmla="*/ 60 w 144"/>
                    <a:gd name="T91" fmla="*/ 0 h 224"/>
                    <a:gd name="T92" fmla="*/ 56 w 144"/>
                    <a:gd name="T93" fmla="*/ 1 h 224"/>
                    <a:gd name="T94" fmla="*/ 51 w 144"/>
                    <a:gd name="T95" fmla="*/ 2 h 224"/>
                    <a:gd name="T96" fmla="*/ 47 w 144"/>
                    <a:gd name="T97" fmla="*/ 5 h 224"/>
                    <a:gd name="T98" fmla="*/ 43 w 144"/>
                    <a:gd name="T99" fmla="*/ 9 h 224"/>
                    <a:gd name="T100" fmla="*/ 41 w 144"/>
                    <a:gd name="T101" fmla="*/ 12 h 224"/>
                    <a:gd name="T102" fmla="*/ 39 w 144"/>
                    <a:gd name="T103" fmla="*/ 17 h 224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44"/>
                    <a:gd name="T157" fmla="*/ 0 h 224"/>
                    <a:gd name="T158" fmla="*/ 144 w 144"/>
                    <a:gd name="T159" fmla="*/ 224 h 224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44" h="224">
                      <a:moveTo>
                        <a:pt x="39" y="17"/>
                      </a:moveTo>
                      <a:lnTo>
                        <a:pt x="1" y="103"/>
                      </a:lnTo>
                      <a:lnTo>
                        <a:pt x="1" y="105"/>
                      </a:lnTo>
                      <a:lnTo>
                        <a:pt x="1" y="106"/>
                      </a:lnTo>
                      <a:lnTo>
                        <a:pt x="0" y="107"/>
                      </a:lnTo>
                      <a:lnTo>
                        <a:pt x="0" y="110"/>
                      </a:lnTo>
                      <a:lnTo>
                        <a:pt x="0" y="111"/>
                      </a:lnTo>
                      <a:lnTo>
                        <a:pt x="0" y="113"/>
                      </a:lnTo>
                      <a:lnTo>
                        <a:pt x="1" y="115"/>
                      </a:lnTo>
                      <a:lnTo>
                        <a:pt x="1" y="117"/>
                      </a:lnTo>
                      <a:lnTo>
                        <a:pt x="2" y="118"/>
                      </a:lnTo>
                      <a:lnTo>
                        <a:pt x="3" y="120"/>
                      </a:lnTo>
                      <a:lnTo>
                        <a:pt x="4" y="122"/>
                      </a:lnTo>
                      <a:lnTo>
                        <a:pt x="6" y="123"/>
                      </a:lnTo>
                      <a:lnTo>
                        <a:pt x="8" y="124"/>
                      </a:lnTo>
                      <a:lnTo>
                        <a:pt x="9" y="125"/>
                      </a:lnTo>
                      <a:lnTo>
                        <a:pt x="10" y="125"/>
                      </a:lnTo>
                      <a:lnTo>
                        <a:pt x="11" y="126"/>
                      </a:lnTo>
                      <a:lnTo>
                        <a:pt x="13" y="126"/>
                      </a:lnTo>
                      <a:lnTo>
                        <a:pt x="15" y="126"/>
                      </a:lnTo>
                      <a:lnTo>
                        <a:pt x="93" y="126"/>
                      </a:lnTo>
                      <a:lnTo>
                        <a:pt x="93" y="223"/>
                      </a:lnTo>
                      <a:lnTo>
                        <a:pt x="118" y="223"/>
                      </a:lnTo>
                      <a:lnTo>
                        <a:pt x="118" y="107"/>
                      </a:lnTo>
                      <a:lnTo>
                        <a:pt x="118" y="106"/>
                      </a:lnTo>
                      <a:lnTo>
                        <a:pt x="117" y="105"/>
                      </a:lnTo>
                      <a:lnTo>
                        <a:pt x="117" y="103"/>
                      </a:lnTo>
                      <a:lnTo>
                        <a:pt x="116" y="103"/>
                      </a:lnTo>
                      <a:lnTo>
                        <a:pt x="116" y="102"/>
                      </a:lnTo>
                      <a:lnTo>
                        <a:pt x="114" y="101"/>
                      </a:lnTo>
                      <a:lnTo>
                        <a:pt x="114" y="100"/>
                      </a:lnTo>
                      <a:lnTo>
                        <a:pt x="112" y="99"/>
                      </a:lnTo>
                      <a:lnTo>
                        <a:pt x="111" y="99"/>
                      </a:lnTo>
                      <a:lnTo>
                        <a:pt x="110" y="98"/>
                      </a:lnTo>
                      <a:lnTo>
                        <a:pt x="109" y="98"/>
                      </a:lnTo>
                      <a:lnTo>
                        <a:pt x="107" y="97"/>
                      </a:lnTo>
                      <a:lnTo>
                        <a:pt x="105" y="97"/>
                      </a:lnTo>
                      <a:lnTo>
                        <a:pt x="104" y="97"/>
                      </a:lnTo>
                      <a:lnTo>
                        <a:pt x="103" y="97"/>
                      </a:lnTo>
                      <a:lnTo>
                        <a:pt x="102" y="97"/>
                      </a:lnTo>
                      <a:lnTo>
                        <a:pt x="56" y="95"/>
                      </a:lnTo>
                      <a:lnTo>
                        <a:pt x="69" y="57"/>
                      </a:lnTo>
                      <a:lnTo>
                        <a:pt x="78" y="70"/>
                      </a:lnTo>
                      <a:lnTo>
                        <a:pt x="133" y="70"/>
                      </a:lnTo>
                      <a:lnTo>
                        <a:pt x="134" y="70"/>
                      </a:lnTo>
                      <a:lnTo>
                        <a:pt x="135" y="70"/>
                      </a:lnTo>
                      <a:lnTo>
                        <a:pt x="137" y="69"/>
                      </a:lnTo>
                      <a:lnTo>
                        <a:pt x="139" y="68"/>
                      </a:lnTo>
                      <a:lnTo>
                        <a:pt x="140" y="67"/>
                      </a:lnTo>
                      <a:lnTo>
                        <a:pt x="140" y="66"/>
                      </a:lnTo>
                      <a:lnTo>
                        <a:pt x="142" y="65"/>
                      </a:lnTo>
                      <a:lnTo>
                        <a:pt x="142" y="64"/>
                      </a:lnTo>
                      <a:lnTo>
                        <a:pt x="142" y="62"/>
                      </a:lnTo>
                      <a:lnTo>
                        <a:pt x="143" y="61"/>
                      </a:lnTo>
                      <a:lnTo>
                        <a:pt x="143" y="59"/>
                      </a:lnTo>
                      <a:lnTo>
                        <a:pt x="143" y="57"/>
                      </a:lnTo>
                      <a:lnTo>
                        <a:pt x="142" y="56"/>
                      </a:lnTo>
                      <a:lnTo>
                        <a:pt x="142" y="55"/>
                      </a:lnTo>
                      <a:lnTo>
                        <a:pt x="141" y="53"/>
                      </a:lnTo>
                      <a:lnTo>
                        <a:pt x="140" y="52"/>
                      </a:lnTo>
                      <a:lnTo>
                        <a:pt x="139" y="51"/>
                      </a:lnTo>
                      <a:lnTo>
                        <a:pt x="138" y="50"/>
                      </a:lnTo>
                      <a:lnTo>
                        <a:pt x="137" y="49"/>
                      </a:lnTo>
                      <a:lnTo>
                        <a:pt x="136" y="49"/>
                      </a:lnTo>
                      <a:lnTo>
                        <a:pt x="134" y="49"/>
                      </a:lnTo>
                      <a:lnTo>
                        <a:pt x="133" y="49"/>
                      </a:lnTo>
                      <a:lnTo>
                        <a:pt x="91" y="49"/>
                      </a:lnTo>
                      <a:lnTo>
                        <a:pt x="82" y="33"/>
                      </a:lnTo>
                      <a:lnTo>
                        <a:pt x="83" y="32"/>
                      </a:lnTo>
                      <a:lnTo>
                        <a:pt x="84" y="30"/>
                      </a:lnTo>
                      <a:lnTo>
                        <a:pt x="84" y="28"/>
                      </a:lnTo>
                      <a:lnTo>
                        <a:pt x="84" y="26"/>
                      </a:lnTo>
                      <a:lnTo>
                        <a:pt x="84" y="23"/>
                      </a:lnTo>
                      <a:lnTo>
                        <a:pt x="84" y="21"/>
                      </a:lnTo>
                      <a:lnTo>
                        <a:pt x="84" y="18"/>
                      </a:lnTo>
                      <a:lnTo>
                        <a:pt x="84" y="16"/>
                      </a:lnTo>
                      <a:lnTo>
                        <a:pt x="83" y="14"/>
                      </a:lnTo>
                      <a:lnTo>
                        <a:pt x="82" y="13"/>
                      </a:lnTo>
                      <a:lnTo>
                        <a:pt x="82" y="11"/>
                      </a:lnTo>
                      <a:lnTo>
                        <a:pt x="80" y="10"/>
                      </a:lnTo>
                      <a:lnTo>
                        <a:pt x="79" y="8"/>
                      </a:lnTo>
                      <a:lnTo>
                        <a:pt x="78" y="7"/>
                      </a:lnTo>
                      <a:lnTo>
                        <a:pt x="76" y="5"/>
                      </a:lnTo>
                      <a:lnTo>
                        <a:pt x="75" y="4"/>
                      </a:lnTo>
                      <a:lnTo>
                        <a:pt x="73" y="3"/>
                      </a:lnTo>
                      <a:lnTo>
                        <a:pt x="71" y="2"/>
                      </a:lnTo>
                      <a:lnTo>
                        <a:pt x="69" y="1"/>
                      </a:lnTo>
                      <a:lnTo>
                        <a:pt x="66" y="1"/>
                      </a:lnTo>
                      <a:lnTo>
                        <a:pt x="64" y="0"/>
                      </a:lnTo>
                      <a:lnTo>
                        <a:pt x="63" y="0"/>
                      </a:lnTo>
                      <a:lnTo>
                        <a:pt x="60" y="0"/>
                      </a:lnTo>
                      <a:lnTo>
                        <a:pt x="58" y="0"/>
                      </a:lnTo>
                      <a:lnTo>
                        <a:pt x="56" y="1"/>
                      </a:lnTo>
                      <a:lnTo>
                        <a:pt x="54" y="1"/>
                      </a:lnTo>
                      <a:lnTo>
                        <a:pt x="51" y="2"/>
                      </a:lnTo>
                      <a:lnTo>
                        <a:pt x="49" y="3"/>
                      </a:lnTo>
                      <a:lnTo>
                        <a:pt x="47" y="5"/>
                      </a:lnTo>
                      <a:lnTo>
                        <a:pt x="45" y="7"/>
                      </a:lnTo>
                      <a:lnTo>
                        <a:pt x="43" y="9"/>
                      </a:lnTo>
                      <a:lnTo>
                        <a:pt x="42" y="10"/>
                      </a:lnTo>
                      <a:lnTo>
                        <a:pt x="41" y="12"/>
                      </a:lnTo>
                      <a:lnTo>
                        <a:pt x="40" y="14"/>
                      </a:lnTo>
                      <a:lnTo>
                        <a:pt x="39" y="17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20578" name="Group 62"/>
              <p:cNvGrpSpPr>
                <a:grpSpLocks/>
              </p:cNvGrpSpPr>
              <p:nvPr/>
            </p:nvGrpSpPr>
            <p:grpSpPr bwMode="auto">
              <a:xfrm>
                <a:off x="2216" y="1795"/>
                <a:ext cx="273" cy="326"/>
                <a:chOff x="2216" y="1795"/>
                <a:chExt cx="273" cy="326"/>
              </a:xfrm>
            </p:grpSpPr>
            <p:grpSp>
              <p:nvGrpSpPr>
                <p:cNvPr id="20579" name="Group 63"/>
                <p:cNvGrpSpPr>
                  <a:grpSpLocks/>
                </p:cNvGrpSpPr>
                <p:nvPr/>
              </p:nvGrpSpPr>
              <p:grpSpPr bwMode="auto">
                <a:xfrm>
                  <a:off x="2216" y="1795"/>
                  <a:ext cx="273" cy="326"/>
                  <a:chOff x="2216" y="1795"/>
                  <a:chExt cx="273" cy="326"/>
                </a:xfrm>
              </p:grpSpPr>
              <p:sp>
                <p:nvSpPr>
                  <p:cNvPr id="20582" name="AutoShape 64"/>
                  <p:cNvSpPr>
                    <a:spLocks noChangeArrowheads="1"/>
                  </p:cNvSpPr>
                  <p:nvPr/>
                </p:nvSpPr>
                <p:spPr bwMode="auto">
                  <a:xfrm>
                    <a:off x="2216" y="1849"/>
                    <a:ext cx="273" cy="272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200">
                      <a:latin typeface="Calibri" charset="0"/>
                    </a:endParaRPr>
                  </a:p>
                </p:txBody>
              </p:sp>
              <p:sp>
                <p:nvSpPr>
                  <p:cNvPr id="20583" name="AutoShape 65"/>
                  <p:cNvSpPr>
                    <a:spLocks noChangeArrowheads="1"/>
                  </p:cNvSpPr>
                  <p:nvPr/>
                </p:nvSpPr>
                <p:spPr bwMode="auto">
                  <a:xfrm>
                    <a:off x="2282" y="1795"/>
                    <a:ext cx="207" cy="49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200">
                      <a:latin typeface="Calibri" charset="0"/>
                    </a:endParaRPr>
                  </a:p>
                </p:txBody>
              </p:sp>
            </p:grpSp>
            <p:sp>
              <p:nvSpPr>
                <p:cNvPr id="20580" name="Oval 66"/>
                <p:cNvSpPr>
                  <a:spLocks noChangeArrowheads="1"/>
                </p:cNvSpPr>
                <p:nvPr/>
              </p:nvSpPr>
              <p:spPr bwMode="auto">
                <a:xfrm>
                  <a:off x="2302" y="1823"/>
                  <a:ext cx="27" cy="10"/>
                </a:xfrm>
                <a:prstGeom prst="ellips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81" name="AutoShape 67"/>
                <p:cNvSpPr>
                  <a:spLocks noChangeArrowheads="1"/>
                </p:cNvSpPr>
                <p:nvPr/>
              </p:nvSpPr>
              <p:spPr bwMode="auto">
                <a:xfrm>
                  <a:off x="2248" y="1976"/>
                  <a:ext cx="145" cy="60"/>
                </a:xfrm>
                <a:prstGeom prst="octagon">
                  <a:avLst>
                    <a:gd name="adj" fmla="val 29282"/>
                  </a:avLst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</p:grpSp>
        </p:grpSp>
        <p:sp>
          <p:nvSpPr>
            <p:cNvPr id="20507" name="Line 68"/>
            <p:cNvSpPr>
              <a:spLocks noChangeShapeType="1"/>
            </p:cNvSpPr>
            <p:nvPr/>
          </p:nvSpPr>
          <p:spPr bwMode="auto">
            <a:xfrm>
              <a:off x="3268929" y="2228640"/>
              <a:ext cx="446281" cy="0"/>
            </a:xfrm>
            <a:prstGeom prst="line">
              <a:avLst/>
            </a:prstGeom>
            <a:noFill/>
            <a:ln w="25400">
              <a:solidFill>
                <a:srgbClr val="DC008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08" name="Rectangle 69"/>
            <p:cNvSpPr>
              <a:spLocks noChangeArrowheads="1"/>
            </p:cNvSpPr>
            <p:nvPr/>
          </p:nvSpPr>
          <p:spPr bwMode="auto">
            <a:xfrm>
              <a:off x="3696219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509" name="Line 70"/>
            <p:cNvSpPr>
              <a:spLocks noChangeShapeType="1"/>
            </p:cNvSpPr>
            <p:nvPr/>
          </p:nvSpPr>
          <p:spPr bwMode="auto">
            <a:xfrm>
              <a:off x="3742114" y="2228640"/>
              <a:ext cx="4605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10" name="Line 71"/>
            <p:cNvSpPr>
              <a:spLocks noChangeShapeType="1"/>
            </p:cNvSpPr>
            <p:nvPr/>
          </p:nvSpPr>
          <p:spPr bwMode="auto">
            <a:xfrm>
              <a:off x="3732619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11" name="Rectangle 72"/>
            <p:cNvSpPr>
              <a:spLocks noChangeArrowheads="1"/>
            </p:cNvSpPr>
            <p:nvPr/>
          </p:nvSpPr>
          <p:spPr bwMode="auto">
            <a:xfrm>
              <a:off x="4666327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512" name="Rectangle 73"/>
            <p:cNvSpPr>
              <a:spLocks noChangeArrowheads="1"/>
            </p:cNvSpPr>
            <p:nvPr/>
          </p:nvSpPr>
          <p:spPr bwMode="auto">
            <a:xfrm>
              <a:off x="4186812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513" name="Line 74"/>
            <p:cNvSpPr>
              <a:spLocks noChangeShapeType="1"/>
            </p:cNvSpPr>
            <p:nvPr/>
          </p:nvSpPr>
          <p:spPr bwMode="auto">
            <a:xfrm>
              <a:off x="4202638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14" name="Line 75"/>
            <p:cNvSpPr>
              <a:spLocks noChangeShapeType="1"/>
            </p:cNvSpPr>
            <p:nvPr/>
          </p:nvSpPr>
          <p:spPr bwMode="auto">
            <a:xfrm>
              <a:off x="5145842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15" name="Line 76"/>
            <p:cNvSpPr>
              <a:spLocks noChangeShapeType="1"/>
            </p:cNvSpPr>
            <p:nvPr/>
          </p:nvSpPr>
          <p:spPr bwMode="auto">
            <a:xfrm>
              <a:off x="4215298" y="2228640"/>
              <a:ext cx="436786" cy="0"/>
            </a:xfrm>
            <a:prstGeom prst="line">
              <a:avLst/>
            </a:prstGeom>
            <a:noFill/>
            <a:ln w="25400">
              <a:solidFill>
                <a:srgbClr val="F39FD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16" name="Line 77"/>
            <p:cNvSpPr>
              <a:spLocks noChangeShapeType="1"/>
            </p:cNvSpPr>
            <p:nvPr/>
          </p:nvSpPr>
          <p:spPr bwMode="auto">
            <a:xfrm>
              <a:off x="4683735" y="2228640"/>
              <a:ext cx="441534" cy="3174"/>
            </a:xfrm>
            <a:prstGeom prst="line">
              <a:avLst/>
            </a:prstGeom>
            <a:noFill/>
            <a:ln w="25400">
              <a:solidFill>
                <a:srgbClr val="91919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20517" name="Group 78"/>
            <p:cNvGrpSpPr>
              <a:grpSpLocks/>
            </p:cNvGrpSpPr>
            <p:nvPr/>
          </p:nvGrpSpPr>
          <p:grpSpPr bwMode="auto">
            <a:xfrm>
              <a:off x="4343400" y="3674482"/>
              <a:ext cx="1194831" cy="517393"/>
              <a:chOff x="3183" y="2076"/>
              <a:chExt cx="755" cy="326"/>
            </a:xfrm>
          </p:grpSpPr>
          <p:grpSp>
            <p:nvGrpSpPr>
              <p:cNvPr id="20559" name="Group 79"/>
              <p:cNvGrpSpPr>
                <a:grpSpLocks/>
              </p:cNvGrpSpPr>
              <p:nvPr/>
            </p:nvGrpSpPr>
            <p:grpSpPr bwMode="auto">
              <a:xfrm>
                <a:off x="3183" y="2076"/>
                <a:ext cx="216" cy="326"/>
                <a:chOff x="3183" y="2076"/>
                <a:chExt cx="216" cy="326"/>
              </a:xfrm>
            </p:grpSpPr>
            <p:sp>
              <p:nvSpPr>
                <p:cNvPr id="19549" name="AutoShape 80"/>
                <p:cNvSpPr>
                  <a:spLocks noChangeArrowheads="1"/>
                </p:cNvSpPr>
                <p:nvPr/>
              </p:nvSpPr>
              <p:spPr bwMode="auto">
                <a:xfrm>
                  <a:off x="3183" y="2129"/>
                  <a:ext cx="216" cy="273"/>
                </a:xfrm>
                <a:prstGeom prst="cube">
                  <a:avLst>
                    <a:gd name="adj" fmla="val 24995"/>
                  </a:avLst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endParaRPr lang="en-US" sz="1200">
                    <a:latin typeface="Calibri" charset="0"/>
                    <a:ea typeface="ＭＳ Ｐゴシック" charset="0"/>
                    <a:cs typeface="Optima" charset="0"/>
                  </a:endParaRPr>
                </a:p>
              </p:txBody>
            </p:sp>
            <p:sp>
              <p:nvSpPr>
                <p:cNvPr id="20574" name="AutoShape 81"/>
                <p:cNvSpPr>
                  <a:spLocks noChangeArrowheads="1"/>
                </p:cNvSpPr>
                <p:nvPr/>
              </p:nvSpPr>
              <p:spPr bwMode="auto">
                <a:xfrm>
                  <a:off x="3234" y="2076"/>
                  <a:ext cx="165" cy="48"/>
                </a:xfrm>
                <a:prstGeom prst="cube">
                  <a:avLst>
                    <a:gd name="adj" fmla="val 24995"/>
                  </a:avLst>
                </a:prstGeom>
                <a:solidFill>
                  <a:srgbClr val="E89A95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75" name="AutoShape 82"/>
                <p:cNvSpPr>
                  <a:spLocks noChangeArrowheads="1"/>
                </p:cNvSpPr>
                <p:nvPr/>
              </p:nvSpPr>
              <p:spPr bwMode="auto">
                <a:xfrm>
                  <a:off x="3225" y="2150"/>
                  <a:ext cx="114" cy="17"/>
                </a:xfrm>
                <a:prstGeom prst="parallelogram">
                  <a:avLst>
                    <a:gd name="adj" fmla="val 167616"/>
                  </a:avLst>
                </a:prstGeom>
                <a:solidFill>
                  <a:srgbClr val="DC0081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</p:grpSp>
          <p:grpSp>
            <p:nvGrpSpPr>
              <p:cNvPr id="20560" name="Group 83"/>
              <p:cNvGrpSpPr>
                <a:grpSpLocks/>
              </p:cNvGrpSpPr>
              <p:nvPr/>
            </p:nvGrpSpPr>
            <p:grpSpPr bwMode="auto">
              <a:xfrm>
                <a:off x="3728" y="2120"/>
                <a:ext cx="210" cy="268"/>
                <a:chOff x="3728" y="2120"/>
                <a:chExt cx="210" cy="268"/>
              </a:xfrm>
            </p:grpSpPr>
            <p:sp>
              <p:nvSpPr>
                <p:cNvPr id="20567" name="Freeform 84"/>
                <p:cNvSpPr>
                  <a:spLocks/>
                </p:cNvSpPr>
                <p:nvPr/>
              </p:nvSpPr>
              <p:spPr bwMode="auto">
                <a:xfrm>
                  <a:off x="3863" y="2243"/>
                  <a:ext cx="64" cy="145"/>
                </a:xfrm>
                <a:custGeom>
                  <a:avLst/>
                  <a:gdLst>
                    <a:gd name="T0" fmla="*/ 46 w 64"/>
                    <a:gd name="T1" fmla="*/ 0 h 145"/>
                    <a:gd name="T2" fmla="*/ 63 w 64"/>
                    <a:gd name="T3" fmla="*/ 0 h 145"/>
                    <a:gd name="T4" fmla="*/ 17 w 64"/>
                    <a:gd name="T5" fmla="*/ 144 h 145"/>
                    <a:gd name="T6" fmla="*/ 0 w 64"/>
                    <a:gd name="T7" fmla="*/ 144 h 145"/>
                    <a:gd name="T8" fmla="*/ 46 w 64"/>
                    <a:gd name="T9" fmla="*/ 0 h 145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64"/>
                    <a:gd name="T16" fmla="*/ 0 h 145"/>
                    <a:gd name="T17" fmla="*/ 64 w 64"/>
                    <a:gd name="T18" fmla="*/ 145 h 145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64" h="145">
                      <a:moveTo>
                        <a:pt x="46" y="0"/>
                      </a:moveTo>
                      <a:lnTo>
                        <a:pt x="63" y="0"/>
                      </a:lnTo>
                      <a:lnTo>
                        <a:pt x="17" y="144"/>
                      </a:lnTo>
                      <a:lnTo>
                        <a:pt x="0" y="144"/>
                      </a:lnTo>
                      <a:lnTo>
                        <a:pt x="46" y="0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0568" name="Rectangle 85"/>
                <p:cNvSpPr>
                  <a:spLocks noChangeArrowheads="1"/>
                </p:cNvSpPr>
                <p:nvPr/>
              </p:nvSpPr>
              <p:spPr bwMode="auto">
                <a:xfrm>
                  <a:off x="3858" y="2243"/>
                  <a:ext cx="80" cy="12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69" name="Rectangle 86"/>
                <p:cNvSpPr>
                  <a:spLocks noChangeArrowheads="1"/>
                </p:cNvSpPr>
                <p:nvPr/>
              </p:nvSpPr>
              <p:spPr bwMode="auto">
                <a:xfrm>
                  <a:off x="3866" y="2302"/>
                  <a:ext cx="60" cy="14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70" name="Rectangle 87"/>
                <p:cNvSpPr>
                  <a:spLocks noChangeArrowheads="1"/>
                </p:cNvSpPr>
                <p:nvPr/>
              </p:nvSpPr>
              <p:spPr bwMode="auto">
                <a:xfrm>
                  <a:off x="3730" y="2302"/>
                  <a:ext cx="76" cy="9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71" name="Oval 88"/>
                <p:cNvSpPr>
                  <a:spLocks noChangeArrowheads="1"/>
                </p:cNvSpPr>
                <p:nvPr/>
              </p:nvSpPr>
              <p:spPr bwMode="auto">
                <a:xfrm>
                  <a:off x="3789" y="2120"/>
                  <a:ext cx="24" cy="25"/>
                </a:xfrm>
                <a:prstGeom prst="ellipse">
                  <a:avLst/>
                </a:prstGeom>
                <a:solidFill>
                  <a:srgbClr val="F39FD1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72" name="Freeform 89"/>
                <p:cNvSpPr>
                  <a:spLocks/>
                </p:cNvSpPr>
                <p:nvPr/>
              </p:nvSpPr>
              <p:spPr bwMode="auto">
                <a:xfrm>
                  <a:off x="3728" y="2166"/>
                  <a:ext cx="145" cy="222"/>
                </a:xfrm>
                <a:custGeom>
                  <a:avLst/>
                  <a:gdLst>
                    <a:gd name="T0" fmla="*/ 1 w 145"/>
                    <a:gd name="T1" fmla="*/ 102 h 222"/>
                    <a:gd name="T2" fmla="*/ 1 w 145"/>
                    <a:gd name="T3" fmla="*/ 105 h 222"/>
                    <a:gd name="T4" fmla="*/ 0 w 145"/>
                    <a:gd name="T5" fmla="*/ 109 h 222"/>
                    <a:gd name="T6" fmla="*/ 0 w 145"/>
                    <a:gd name="T7" fmla="*/ 112 h 222"/>
                    <a:gd name="T8" fmla="*/ 1 w 145"/>
                    <a:gd name="T9" fmla="*/ 116 h 222"/>
                    <a:gd name="T10" fmla="*/ 3 w 145"/>
                    <a:gd name="T11" fmla="*/ 119 h 222"/>
                    <a:gd name="T12" fmla="*/ 6 w 145"/>
                    <a:gd name="T13" fmla="*/ 122 h 222"/>
                    <a:gd name="T14" fmla="*/ 9 w 145"/>
                    <a:gd name="T15" fmla="*/ 124 h 222"/>
                    <a:gd name="T16" fmla="*/ 12 w 145"/>
                    <a:gd name="T17" fmla="*/ 125 h 222"/>
                    <a:gd name="T18" fmla="*/ 15 w 145"/>
                    <a:gd name="T19" fmla="*/ 125 h 222"/>
                    <a:gd name="T20" fmla="*/ 94 w 145"/>
                    <a:gd name="T21" fmla="*/ 221 h 222"/>
                    <a:gd name="T22" fmla="*/ 119 w 145"/>
                    <a:gd name="T23" fmla="*/ 106 h 222"/>
                    <a:gd name="T24" fmla="*/ 118 w 145"/>
                    <a:gd name="T25" fmla="*/ 104 h 222"/>
                    <a:gd name="T26" fmla="*/ 117 w 145"/>
                    <a:gd name="T27" fmla="*/ 102 h 222"/>
                    <a:gd name="T28" fmla="*/ 115 w 145"/>
                    <a:gd name="T29" fmla="*/ 100 h 222"/>
                    <a:gd name="T30" fmla="*/ 113 w 145"/>
                    <a:gd name="T31" fmla="*/ 98 h 222"/>
                    <a:gd name="T32" fmla="*/ 111 w 145"/>
                    <a:gd name="T33" fmla="*/ 97 h 222"/>
                    <a:gd name="T34" fmla="*/ 107 w 145"/>
                    <a:gd name="T35" fmla="*/ 96 h 222"/>
                    <a:gd name="T36" fmla="*/ 105 w 145"/>
                    <a:gd name="T37" fmla="*/ 96 h 222"/>
                    <a:gd name="T38" fmla="*/ 102 w 145"/>
                    <a:gd name="T39" fmla="*/ 96 h 222"/>
                    <a:gd name="T40" fmla="*/ 69 w 145"/>
                    <a:gd name="T41" fmla="*/ 56 h 222"/>
                    <a:gd name="T42" fmla="*/ 134 w 145"/>
                    <a:gd name="T43" fmla="*/ 70 h 222"/>
                    <a:gd name="T44" fmla="*/ 136 w 145"/>
                    <a:gd name="T45" fmla="*/ 69 h 222"/>
                    <a:gd name="T46" fmla="*/ 138 w 145"/>
                    <a:gd name="T47" fmla="*/ 68 h 222"/>
                    <a:gd name="T48" fmla="*/ 141 w 145"/>
                    <a:gd name="T49" fmla="*/ 66 h 222"/>
                    <a:gd name="T50" fmla="*/ 143 w 145"/>
                    <a:gd name="T51" fmla="*/ 65 h 222"/>
                    <a:gd name="T52" fmla="*/ 143 w 145"/>
                    <a:gd name="T53" fmla="*/ 62 h 222"/>
                    <a:gd name="T54" fmla="*/ 144 w 145"/>
                    <a:gd name="T55" fmla="*/ 59 h 222"/>
                    <a:gd name="T56" fmla="*/ 143 w 145"/>
                    <a:gd name="T57" fmla="*/ 55 h 222"/>
                    <a:gd name="T58" fmla="*/ 142 w 145"/>
                    <a:gd name="T59" fmla="*/ 53 h 222"/>
                    <a:gd name="T60" fmla="*/ 140 w 145"/>
                    <a:gd name="T61" fmla="*/ 51 h 222"/>
                    <a:gd name="T62" fmla="*/ 138 w 145"/>
                    <a:gd name="T63" fmla="*/ 49 h 222"/>
                    <a:gd name="T64" fmla="*/ 135 w 145"/>
                    <a:gd name="T65" fmla="*/ 48 h 222"/>
                    <a:gd name="T66" fmla="*/ 91 w 145"/>
                    <a:gd name="T67" fmla="*/ 48 h 222"/>
                    <a:gd name="T68" fmla="*/ 84 w 145"/>
                    <a:gd name="T69" fmla="*/ 31 h 222"/>
                    <a:gd name="T70" fmla="*/ 84 w 145"/>
                    <a:gd name="T71" fmla="*/ 27 h 222"/>
                    <a:gd name="T72" fmla="*/ 85 w 145"/>
                    <a:gd name="T73" fmla="*/ 23 h 222"/>
                    <a:gd name="T74" fmla="*/ 85 w 145"/>
                    <a:gd name="T75" fmla="*/ 18 h 222"/>
                    <a:gd name="T76" fmla="*/ 84 w 145"/>
                    <a:gd name="T77" fmla="*/ 14 h 222"/>
                    <a:gd name="T78" fmla="*/ 82 w 145"/>
                    <a:gd name="T79" fmla="*/ 11 h 222"/>
                    <a:gd name="T80" fmla="*/ 80 w 145"/>
                    <a:gd name="T81" fmla="*/ 8 h 222"/>
                    <a:gd name="T82" fmla="*/ 77 w 145"/>
                    <a:gd name="T83" fmla="*/ 5 h 222"/>
                    <a:gd name="T84" fmla="*/ 73 w 145"/>
                    <a:gd name="T85" fmla="*/ 3 h 222"/>
                    <a:gd name="T86" fmla="*/ 69 w 145"/>
                    <a:gd name="T87" fmla="*/ 1 h 222"/>
                    <a:gd name="T88" fmla="*/ 65 w 145"/>
                    <a:gd name="T89" fmla="*/ 0 h 222"/>
                    <a:gd name="T90" fmla="*/ 60 w 145"/>
                    <a:gd name="T91" fmla="*/ 0 h 222"/>
                    <a:gd name="T92" fmla="*/ 56 w 145"/>
                    <a:gd name="T93" fmla="*/ 1 h 222"/>
                    <a:gd name="T94" fmla="*/ 51 w 145"/>
                    <a:gd name="T95" fmla="*/ 2 h 222"/>
                    <a:gd name="T96" fmla="*/ 47 w 145"/>
                    <a:gd name="T97" fmla="*/ 5 h 222"/>
                    <a:gd name="T98" fmla="*/ 44 w 145"/>
                    <a:gd name="T99" fmla="*/ 8 h 222"/>
                    <a:gd name="T100" fmla="*/ 41 w 145"/>
                    <a:gd name="T101" fmla="*/ 12 h 222"/>
                    <a:gd name="T102" fmla="*/ 39 w 145"/>
                    <a:gd name="T103" fmla="*/ 17 h 222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45"/>
                    <a:gd name="T157" fmla="*/ 0 h 222"/>
                    <a:gd name="T158" fmla="*/ 145 w 145"/>
                    <a:gd name="T159" fmla="*/ 222 h 222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45" h="222">
                      <a:moveTo>
                        <a:pt x="39" y="17"/>
                      </a:moveTo>
                      <a:lnTo>
                        <a:pt x="1" y="102"/>
                      </a:lnTo>
                      <a:lnTo>
                        <a:pt x="1" y="104"/>
                      </a:lnTo>
                      <a:lnTo>
                        <a:pt x="1" y="105"/>
                      </a:lnTo>
                      <a:lnTo>
                        <a:pt x="0" y="106"/>
                      </a:lnTo>
                      <a:lnTo>
                        <a:pt x="0" y="109"/>
                      </a:lnTo>
                      <a:lnTo>
                        <a:pt x="0" y="110"/>
                      </a:lnTo>
                      <a:lnTo>
                        <a:pt x="0" y="112"/>
                      </a:lnTo>
                      <a:lnTo>
                        <a:pt x="1" y="114"/>
                      </a:lnTo>
                      <a:lnTo>
                        <a:pt x="1" y="116"/>
                      </a:lnTo>
                      <a:lnTo>
                        <a:pt x="2" y="117"/>
                      </a:lnTo>
                      <a:lnTo>
                        <a:pt x="3" y="119"/>
                      </a:lnTo>
                      <a:lnTo>
                        <a:pt x="5" y="121"/>
                      </a:lnTo>
                      <a:lnTo>
                        <a:pt x="6" y="122"/>
                      </a:lnTo>
                      <a:lnTo>
                        <a:pt x="8" y="123"/>
                      </a:lnTo>
                      <a:lnTo>
                        <a:pt x="9" y="124"/>
                      </a:lnTo>
                      <a:lnTo>
                        <a:pt x="10" y="124"/>
                      </a:lnTo>
                      <a:lnTo>
                        <a:pt x="12" y="125"/>
                      </a:lnTo>
                      <a:lnTo>
                        <a:pt x="14" y="125"/>
                      </a:lnTo>
                      <a:lnTo>
                        <a:pt x="15" y="125"/>
                      </a:lnTo>
                      <a:lnTo>
                        <a:pt x="94" y="125"/>
                      </a:lnTo>
                      <a:lnTo>
                        <a:pt x="94" y="221"/>
                      </a:lnTo>
                      <a:lnTo>
                        <a:pt x="119" y="221"/>
                      </a:lnTo>
                      <a:lnTo>
                        <a:pt x="119" y="106"/>
                      </a:lnTo>
                      <a:lnTo>
                        <a:pt x="119" y="105"/>
                      </a:lnTo>
                      <a:lnTo>
                        <a:pt x="118" y="104"/>
                      </a:lnTo>
                      <a:lnTo>
                        <a:pt x="118" y="102"/>
                      </a:lnTo>
                      <a:lnTo>
                        <a:pt x="117" y="102"/>
                      </a:lnTo>
                      <a:lnTo>
                        <a:pt x="116" y="101"/>
                      </a:lnTo>
                      <a:lnTo>
                        <a:pt x="115" y="100"/>
                      </a:lnTo>
                      <a:lnTo>
                        <a:pt x="114" y="99"/>
                      </a:lnTo>
                      <a:lnTo>
                        <a:pt x="113" y="98"/>
                      </a:lnTo>
                      <a:lnTo>
                        <a:pt x="112" y="98"/>
                      </a:lnTo>
                      <a:lnTo>
                        <a:pt x="111" y="97"/>
                      </a:lnTo>
                      <a:lnTo>
                        <a:pt x="109" y="97"/>
                      </a:lnTo>
                      <a:lnTo>
                        <a:pt x="107" y="96"/>
                      </a:lnTo>
                      <a:lnTo>
                        <a:pt x="106" y="96"/>
                      </a:lnTo>
                      <a:lnTo>
                        <a:pt x="105" y="96"/>
                      </a:lnTo>
                      <a:lnTo>
                        <a:pt x="104" y="96"/>
                      </a:lnTo>
                      <a:lnTo>
                        <a:pt x="102" y="96"/>
                      </a:lnTo>
                      <a:lnTo>
                        <a:pt x="57" y="94"/>
                      </a:lnTo>
                      <a:lnTo>
                        <a:pt x="69" y="56"/>
                      </a:lnTo>
                      <a:lnTo>
                        <a:pt x="78" y="70"/>
                      </a:lnTo>
                      <a:lnTo>
                        <a:pt x="134" y="70"/>
                      </a:lnTo>
                      <a:lnTo>
                        <a:pt x="135" y="69"/>
                      </a:lnTo>
                      <a:lnTo>
                        <a:pt x="136" y="69"/>
                      </a:lnTo>
                      <a:lnTo>
                        <a:pt x="138" y="68"/>
                      </a:lnTo>
                      <a:lnTo>
                        <a:pt x="140" y="67"/>
                      </a:lnTo>
                      <a:lnTo>
                        <a:pt x="141" y="66"/>
                      </a:lnTo>
                      <a:lnTo>
                        <a:pt x="141" y="65"/>
                      </a:lnTo>
                      <a:lnTo>
                        <a:pt x="143" y="65"/>
                      </a:lnTo>
                      <a:lnTo>
                        <a:pt x="143" y="63"/>
                      </a:lnTo>
                      <a:lnTo>
                        <a:pt x="143" y="62"/>
                      </a:lnTo>
                      <a:lnTo>
                        <a:pt x="144" y="61"/>
                      </a:lnTo>
                      <a:lnTo>
                        <a:pt x="144" y="59"/>
                      </a:lnTo>
                      <a:lnTo>
                        <a:pt x="144" y="57"/>
                      </a:lnTo>
                      <a:lnTo>
                        <a:pt x="143" y="55"/>
                      </a:lnTo>
                      <a:lnTo>
                        <a:pt x="143" y="54"/>
                      </a:lnTo>
                      <a:lnTo>
                        <a:pt x="142" y="53"/>
                      </a:lnTo>
                      <a:lnTo>
                        <a:pt x="141" y="52"/>
                      </a:lnTo>
                      <a:lnTo>
                        <a:pt x="140" y="51"/>
                      </a:lnTo>
                      <a:lnTo>
                        <a:pt x="139" y="50"/>
                      </a:lnTo>
                      <a:lnTo>
                        <a:pt x="138" y="49"/>
                      </a:lnTo>
                      <a:lnTo>
                        <a:pt x="137" y="48"/>
                      </a:lnTo>
                      <a:lnTo>
                        <a:pt x="135" y="48"/>
                      </a:lnTo>
                      <a:lnTo>
                        <a:pt x="134" y="48"/>
                      </a:lnTo>
                      <a:lnTo>
                        <a:pt x="91" y="48"/>
                      </a:lnTo>
                      <a:lnTo>
                        <a:pt x="82" y="33"/>
                      </a:lnTo>
                      <a:lnTo>
                        <a:pt x="84" y="31"/>
                      </a:lnTo>
                      <a:lnTo>
                        <a:pt x="84" y="29"/>
                      </a:lnTo>
                      <a:lnTo>
                        <a:pt x="84" y="27"/>
                      </a:lnTo>
                      <a:lnTo>
                        <a:pt x="85" y="25"/>
                      </a:lnTo>
                      <a:lnTo>
                        <a:pt x="85" y="23"/>
                      </a:lnTo>
                      <a:lnTo>
                        <a:pt x="85" y="21"/>
                      </a:lnTo>
                      <a:lnTo>
                        <a:pt x="85" y="18"/>
                      </a:lnTo>
                      <a:lnTo>
                        <a:pt x="84" y="16"/>
                      </a:lnTo>
                      <a:lnTo>
                        <a:pt x="84" y="14"/>
                      </a:lnTo>
                      <a:lnTo>
                        <a:pt x="83" y="13"/>
                      </a:lnTo>
                      <a:lnTo>
                        <a:pt x="82" y="11"/>
                      </a:lnTo>
                      <a:lnTo>
                        <a:pt x="81" y="10"/>
                      </a:lnTo>
                      <a:lnTo>
                        <a:pt x="80" y="8"/>
                      </a:lnTo>
                      <a:lnTo>
                        <a:pt x="78" y="7"/>
                      </a:lnTo>
                      <a:lnTo>
                        <a:pt x="77" y="5"/>
                      </a:lnTo>
                      <a:lnTo>
                        <a:pt x="75" y="4"/>
                      </a:lnTo>
                      <a:lnTo>
                        <a:pt x="73" y="3"/>
                      </a:lnTo>
                      <a:lnTo>
                        <a:pt x="71" y="2"/>
                      </a:lnTo>
                      <a:lnTo>
                        <a:pt x="69" y="1"/>
                      </a:lnTo>
                      <a:lnTo>
                        <a:pt x="67" y="1"/>
                      </a:lnTo>
                      <a:lnTo>
                        <a:pt x="65" y="0"/>
                      </a:lnTo>
                      <a:lnTo>
                        <a:pt x="63" y="0"/>
                      </a:lnTo>
                      <a:lnTo>
                        <a:pt x="60" y="0"/>
                      </a:lnTo>
                      <a:lnTo>
                        <a:pt x="59" y="0"/>
                      </a:lnTo>
                      <a:lnTo>
                        <a:pt x="56" y="1"/>
                      </a:lnTo>
                      <a:lnTo>
                        <a:pt x="54" y="1"/>
                      </a:lnTo>
                      <a:lnTo>
                        <a:pt x="51" y="2"/>
                      </a:lnTo>
                      <a:lnTo>
                        <a:pt x="50" y="3"/>
                      </a:lnTo>
                      <a:lnTo>
                        <a:pt x="47" y="5"/>
                      </a:lnTo>
                      <a:lnTo>
                        <a:pt x="46" y="7"/>
                      </a:lnTo>
                      <a:lnTo>
                        <a:pt x="44" y="8"/>
                      </a:lnTo>
                      <a:lnTo>
                        <a:pt x="42" y="10"/>
                      </a:lnTo>
                      <a:lnTo>
                        <a:pt x="41" y="12"/>
                      </a:lnTo>
                      <a:lnTo>
                        <a:pt x="40" y="14"/>
                      </a:lnTo>
                      <a:lnTo>
                        <a:pt x="39" y="17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20561" name="Group 91"/>
              <p:cNvGrpSpPr>
                <a:grpSpLocks/>
              </p:cNvGrpSpPr>
              <p:nvPr/>
            </p:nvGrpSpPr>
            <p:grpSpPr bwMode="auto">
              <a:xfrm>
                <a:off x="3407" y="2076"/>
                <a:ext cx="273" cy="326"/>
                <a:chOff x="3407" y="2076"/>
                <a:chExt cx="273" cy="326"/>
              </a:xfrm>
            </p:grpSpPr>
            <p:grpSp>
              <p:nvGrpSpPr>
                <p:cNvPr id="20562" name="Group 92"/>
                <p:cNvGrpSpPr>
                  <a:grpSpLocks/>
                </p:cNvGrpSpPr>
                <p:nvPr/>
              </p:nvGrpSpPr>
              <p:grpSpPr bwMode="auto">
                <a:xfrm>
                  <a:off x="3407" y="2076"/>
                  <a:ext cx="273" cy="326"/>
                  <a:chOff x="3407" y="2076"/>
                  <a:chExt cx="273" cy="326"/>
                </a:xfrm>
              </p:grpSpPr>
              <p:sp>
                <p:nvSpPr>
                  <p:cNvPr id="20565" name="AutoShape 93"/>
                  <p:cNvSpPr>
                    <a:spLocks noChangeArrowheads="1"/>
                  </p:cNvSpPr>
                  <p:nvPr/>
                </p:nvSpPr>
                <p:spPr bwMode="auto">
                  <a:xfrm>
                    <a:off x="3407" y="2129"/>
                    <a:ext cx="273" cy="273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200">
                      <a:latin typeface="Calibri" charset="0"/>
                    </a:endParaRPr>
                  </a:p>
                </p:txBody>
              </p:sp>
              <p:sp>
                <p:nvSpPr>
                  <p:cNvPr id="20566" name="AutoShape 94"/>
                  <p:cNvSpPr>
                    <a:spLocks noChangeArrowheads="1"/>
                  </p:cNvSpPr>
                  <p:nvPr/>
                </p:nvSpPr>
                <p:spPr bwMode="auto">
                  <a:xfrm>
                    <a:off x="3472" y="2076"/>
                    <a:ext cx="208" cy="48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200">
                      <a:latin typeface="Calibri" charset="0"/>
                    </a:endParaRPr>
                  </a:p>
                </p:txBody>
              </p:sp>
            </p:grpSp>
            <p:sp>
              <p:nvSpPr>
                <p:cNvPr id="20563" name="Oval 95"/>
                <p:cNvSpPr>
                  <a:spLocks noChangeArrowheads="1"/>
                </p:cNvSpPr>
                <p:nvPr/>
              </p:nvSpPr>
              <p:spPr bwMode="auto">
                <a:xfrm>
                  <a:off x="3492" y="2103"/>
                  <a:ext cx="29" cy="10"/>
                </a:xfrm>
                <a:prstGeom prst="ellips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64" name="AutoShape 96"/>
                <p:cNvSpPr>
                  <a:spLocks noChangeArrowheads="1"/>
                </p:cNvSpPr>
                <p:nvPr/>
              </p:nvSpPr>
              <p:spPr bwMode="auto">
                <a:xfrm>
                  <a:off x="3440" y="2257"/>
                  <a:ext cx="143" cy="60"/>
                </a:xfrm>
                <a:prstGeom prst="octagon">
                  <a:avLst>
                    <a:gd name="adj" fmla="val 29282"/>
                  </a:avLst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</p:grpSp>
        </p:grpSp>
        <p:sp>
          <p:nvSpPr>
            <p:cNvPr id="20518" name="Line 97"/>
            <p:cNvSpPr>
              <a:spLocks noChangeShapeType="1"/>
            </p:cNvSpPr>
            <p:nvPr/>
          </p:nvSpPr>
          <p:spPr bwMode="auto">
            <a:xfrm>
              <a:off x="5152172" y="2228640"/>
              <a:ext cx="444699" cy="0"/>
            </a:xfrm>
            <a:prstGeom prst="line">
              <a:avLst/>
            </a:prstGeom>
            <a:noFill/>
            <a:ln w="25400">
              <a:solidFill>
                <a:srgbClr val="DC008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19" name="Rectangle 98"/>
            <p:cNvSpPr>
              <a:spLocks noChangeArrowheads="1"/>
            </p:cNvSpPr>
            <p:nvPr/>
          </p:nvSpPr>
          <p:spPr bwMode="auto">
            <a:xfrm>
              <a:off x="5155337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520" name="Rectangle 99"/>
            <p:cNvSpPr>
              <a:spLocks noChangeArrowheads="1"/>
            </p:cNvSpPr>
            <p:nvPr/>
          </p:nvSpPr>
          <p:spPr bwMode="auto">
            <a:xfrm>
              <a:off x="5581045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521" name="Line 100"/>
            <p:cNvSpPr>
              <a:spLocks noChangeShapeType="1"/>
            </p:cNvSpPr>
            <p:nvPr/>
          </p:nvSpPr>
          <p:spPr bwMode="auto">
            <a:xfrm>
              <a:off x="5625357" y="2228640"/>
              <a:ext cx="46210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22" name="Line 101"/>
            <p:cNvSpPr>
              <a:spLocks noChangeShapeType="1"/>
            </p:cNvSpPr>
            <p:nvPr/>
          </p:nvSpPr>
          <p:spPr bwMode="auto">
            <a:xfrm>
              <a:off x="5615862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23" name="Rectangle 102"/>
            <p:cNvSpPr>
              <a:spLocks noChangeArrowheads="1"/>
            </p:cNvSpPr>
            <p:nvPr/>
          </p:nvSpPr>
          <p:spPr bwMode="auto">
            <a:xfrm>
              <a:off x="6549570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524" name="Rectangle 103"/>
            <p:cNvSpPr>
              <a:spLocks noChangeArrowheads="1"/>
            </p:cNvSpPr>
            <p:nvPr/>
          </p:nvSpPr>
          <p:spPr bwMode="auto">
            <a:xfrm>
              <a:off x="6070055" y="2192136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30</a:t>
              </a:r>
            </a:p>
          </p:txBody>
        </p:sp>
        <p:sp>
          <p:nvSpPr>
            <p:cNvPr id="20525" name="Line 104"/>
            <p:cNvSpPr>
              <a:spLocks noChangeShapeType="1"/>
            </p:cNvSpPr>
            <p:nvPr/>
          </p:nvSpPr>
          <p:spPr bwMode="auto">
            <a:xfrm>
              <a:off x="6087464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26" name="Line 105"/>
            <p:cNvSpPr>
              <a:spLocks noChangeShapeType="1"/>
            </p:cNvSpPr>
            <p:nvPr/>
          </p:nvSpPr>
          <p:spPr bwMode="auto">
            <a:xfrm>
              <a:off x="7029085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27" name="Line 106"/>
            <p:cNvSpPr>
              <a:spLocks noChangeShapeType="1"/>
            </p:cNvSpPr>
            <p:nvPr/>
          </p:nvSpPr>
          <p:spPr bwMode="auto">
            <a:xfrm>
              <a:off x="6100124" y="2228640"/>
              <a:ext cx="438368" cy="0"/>
            </a:xfrm>
            <a:prstGeom prst="line">
              <a:avLst/>
            </a:prstGeom>
            <a:noFill/>
            <a:ln w="25400">
              <a:solidFill>
                <a:srgbClr val="F39FD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28" name="Line 107"/>
            <p:cNvSpPr>
              <a:spLocks noChangeShapeType="1"/>
            </p:cNvSpPr>
            <p:nvPr/>
          </p:nvSpPr>
          <p:spPr bwMode="auto">
            <a:xfrm>
              <a:off x="6566978" y="2228640"/>
              <a:ext cx="441534" cy="3174"/>
            </a:xfrm>
            <a:prstGeom prst="line">
              <a:avLst/>
            </a:prstGeom>
            <a:noFill/>
            <a:ln w="25400">
              <a:solidFill>
                <a:srgbClr val="91919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20529" name="Group 108"/>
            <p:cNvGrpSpPr>
              <a:grpSpLocks/>
            </p:cNvGrpSpPr>
            <p:nvPr/>
          </p:nvGrpSpPr>
          <p:grpSpPr bwMode="auto">
            <a:xfrm>
              <a:off x="5663169" y="4074429"/>
              <a:ext cx="1194831" cy="517393"/>
              <a:chOff x="4373" y="2328"/>
              <a:chExt cx="755" cy="326"/>
            </a:xfrm>
          </p:grpSpPr>
          <p:grpSp>
            <p:nvGrpSpPr>
              <p:cNvPr id="20542" name="Group 109"/>
              <p:cNvGrpSpPr>
                <a:grpSpLocks/>
              </p:cNvGrpSpPr>
              <p:nvPr/>
            </p:nvGrpSpPr>
            <p:grpSpPr bwMode="auto">
              <a:xfrm>
                <a:off x="4373" y="2328"/>
                <a:ext cx="217" cy="326"/>
                <a:chOff x="4373" y="2328"/>
                <a:chExt cx="217" cy="326"/>
              </a:xfrm>
            </p:grpSpPr>
            <p:sp>
              <p:nvSpPr>
                <p:cNvPr id="19532" name="AutoShape 110"/>
                <p:cNvSpPr>
                  <a:spLocks noChangeArrowheads="1"/>
                </p:cNvSpPr>
                <p:nvPr/>
              </p:nvSpPr>
              <p:spPr bwMode="auto">
                <a:xfrm>
                  <a:off x="4373" y="2381"/>
                  <a:ext cx="217" cy="269"/>
                </a:xfrm>
                <a:prstGeom prst="cube">
                  <a:avLst>
                    <a:gd name="adj" fmla="val 24995"/>
                  </a:avLst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endParaRPr lang="en-US" sz="1200">
                    <a:latin typeface="Calibri" charset="0"/>
                    <a:ea typeface="ＭＳ Ｐゴシック" charset="0"/>
                    <a:cs typeface="Optima" charset="0"/>
                  </a:endParaRPr>
                </a:p>
              </p:txBody>
            </p:sp>
            <p:sp>
              <p:nvSpPr>
                <p:cNvPr id="20557" name="AutoShape 111"/>
                <p:cNvSpPr>
                  <a:spLocks noChangeArrowheads="1"/>
                </p:cNvSpPr>
                <p:nvPr/>
              </p:nvSpPr>
              <p:spPr bwMode="auto">
                <a:xfrm>
                  <a:off x="4426" y="2328"/>
                  <a:ext cx="164" cy="48"/>
                </a:xfrm>
                <a:prstGeom prst="cube">
                  <a:avLst>
                    <a:gd name="adj" fmla="val 24995"/>
                  </a:avLst>
                </a:prstGeom>
                <a:solidFill>
                  <a:srgbClr val="E89A95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58" name="AutoShape 112"/>
                <p:cNvSpPr>
                  <a:spLocks noChangeArrowheads="1"/>
                </p:cNvSpPr>
                <p:nvPr/>
              </p:nvSpPr>
              <p:spPr bwMode="auto">
                <a:xfrm>
                  <a:off x="4416" y="2402"/>
                  <a:ext cx="114" cy="17"/>
                </a:xfrm>
                <a:prstGeom prst="parallelogram">
                  <a:avLst>
                    <a:gd name="adj" fmla="val 167616"/>
                  </a:avLst>
                </a:prstGeom>
                <a:solidFill>
                  <a:srgbClr val="DC0081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</p:grpSp>
          <p:grpSp>
            <p:nvGrpSpPr>
              <p:cNvPr id="20543" name="Group 113"/>
              <p:cNvGrpSpPr>
                <a:grpSpLocks/>
              </p:cNvGrpSpPr>
              <p:nvPr/>
            </p:nvGrpSpPr>
            <p:grpSpPr bwMode="auto">
              <a:xfrm>
                <a:off x="4917" y="2372"/>
                <a:ext cx="211" cy="268"/>
                <a:chOff x="4917" y="2372"/>
                <a:chExt cx="211" cy="268"/>
              </a:xfrm>
            </p:grpSpPr>
            <p:sp>
              <p:nvSpPr>
                <p:cNvPr id="20550" name="Freeform 114"/>
                <p:cNvSpPr>
                  <a:spLocks/>
                </p:cNvSpPr>
                <p:nvPr/>
              </p:nvSpPr>
              <p:spPr bwMode="auto">
                <a:xfrm>
                  <a:off x="5054" y="2493"/>
                  <a:ext cx="63" cy="147"/>
                </a:xfrm>
                <a:custGeom>
                  <a:avLst/>
                  <a:gdLst>
                    <a:gd name="T0" fmla="*/ 45 w 63"/>
                    <a:gd name="T1" fmla="*/ 0 h 147"/>
                    <a:gd name="T2" fmla="*/ 62 w 63"/>
                    <a:gd name="T3" fmla="*/ 0 h 147"/>
                    <a:gd name="T4" fmla="*/ 17 w 63"/>
                    <a:gd name="T5" fmla="*/ 146 h 147"/>
                    <a:gd name="T6" fmla="*/ 0 w 63"/>
                    <a:gd name="T7" fmla="*/ 146 h 147"/>
                    <a:gd name="T8" fmla="*/ 45 w 63"/>
                    <a:gd name="T9" fmla="*/ 0 h 14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63"/>
                    <a:gd name="T16" fmla="*/ 0 h 147"/>
                    <a:gd name="T17" fmla="*/ 63 w 63"/>
                    <a:gd name="T18" fmla="*/ 147 h 14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63" h="147">
                      <a:moveTo>
                        <a:pt x="45" y="0"/>
                      </a:moveTo>
                      <a:lnTo>
                        <a:pt x="62" y="0"/>
                      </a:lnTo>
                      <a:lnTo>
                        <a:pt x="17" y="146"/>
                      </a:lnTo>
                      <a:lnTo>
                        <a:pt x="0" y="146"/>
                      </a:lnTo>
                      <a:lnTo>
                        <a:pt x="45" y="0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0551" name="Rectangle 115"/>
                <p:cNvSpPr>
                  <a:spLocks noChangeArrowheads="1"/>
                </p:cNvSpPr>
                <p:nvPr/>
              </p:nvSpPr>
              <p:spPr bwMode="auto">
                <a:xfrm>
                  <a:off x="5050" y="2493"/>
                  <a:ext cx="78" cy="14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52" name="Rectangle 116"/>
                <p:cNvSpPr>
                  <a:spLocks noChangeArrowheads="1"/>
                </p:cNvSpPr>
                <p:nvPr/>
              </p:nvSpPr>
              <p:spPr bwMode="auto">
                <a:xfrm>
                  <a:off x="5056" y="2555"/>
                  <a:ext cx="60" cy="13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53" name="Rectangle 117"/>
                <p:cNvSpPr>
                  <a:spLocks noChangeArrowheads="1"/>
                </p:cNvSpPr>
                <p:nvPr/>
              </p:nvSpPr>
              <p:spPr bwMode="auto">
                <a:xfrm>
                  <a:off x="4918" y="2555"/>
                  <a:ext cx="78" cy="8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54" name="Oval 118"/>
                <p:cNvSpPr>
                  <a:spLocks noChangeArrowheads="1"/>
                </p:cNvSpPr>
                <p:nvPr/>
              </p:nvSpPr>
              <p:spPr bwMode="auto">
                <a:xfrm>
                  <a:off x="4980" y="2372"/>
                  <a:ext cx="25" cy="27"/>
                </a:xfrm>
                <a:prstGeom prst="ellipse">
                  <a:avLst/>
                </a:prstGeom>
                <a:solidFill>
                  <a:srgbClr val="F39FD1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55" name="Freeform 119"/>
                <p:cNvSpPr>
                  <a:spLocks/>
                </p:cNvSpPr>
                <p:nvPr/>
              </p:nvSpPr>
              <p:spPr bwMode="auto">
                <a:xfrm>
                  <a:off x="4917" y="2416"/>
                  <a:ext cx="146" cy="224"/>
                </a:xfrm>
                <a:custGeom>
                  <a:avLst/>
                  <a:gdLst>
                    <a:gd name="T0" fmla="*/ 1 w 146"/>
                    <a:gd name="T1" fmla="*/ 103 h 224"/>
                    <a:gd name="T2" fmla="*/ 1 w 146"/>
                    <a:gd name="T3" fmla="*/ 106 h 224"/>
                    <a:gd name="T4" fmla="*/ 0 w 146"/>
                    <a:gd name="T5" fmla="*/ 110 h 224"/>
                    <a:gd name="T6" fmla="*/ 0 w 146"/>
                    <a:gd name="T7" fmla="*/ 113 h 224"/>
                    <a:gd name="T8" fmla="*/ 1 w 146"/>
                    <a:gd name="T9" fmla="*/ 117 h 224"/>
                    <a:gd name="T10" fmla="*/ 3 w 146"/>
                    <a:gd name="T11" fmla="*/ 120 h 224"/>
                    <a:gd name="T12" fmla="*/ 6 w 146"/>
                    <a:gd name="T13" fmla="*/ 123 h 224"/>
                    <a:gd name="T14" fmla="*/ 9 w 146"/>
                    <a:gd name="T15" fmla="*/ 125 h 224"/>
                    <a:gd name="T16" fmla="*/ 12 w 146"/>
                    <a:gd name="T17" fmla="*/ 126 h 224"/>
                    <a:gd name="T18" fmla="*/ 16 w 146"/>
                    <a:gd name="T19" fmla="*/ 126 h 224"/>
                    <a:gd name="T20" fmla="*/ 95 w 146"/>
                    <a:gd name="T21" fmla="*/ 223 h 224"/>
                    <a:gd name="T22" fmla="*/ 120 w 146"/>
                    <a:gd name="T23" fmla="*/ 107 h 224"/>
                    <a:gd name="T24" fmla="*/ 119 w 146"/>
                    <a:gd name="T25" fmla="*/ 105 h 224"/>
                    <a:gd name="T26" fmla="*/ 118 w 146"/>
                    <a:gd name="T27" fmla="*/ 103 h 224"/>
                    <a:gd name="T28" fmla="*/ 116 w 146"/>
                    <a:gd name="T29" fmla="*/ 101 h 224"/>
                    <a:gd name="T30" fmla="*/ 114 w 146"/>
                    <a:gd name="T31" fmla="*/ 99 h 224"/>
                    <a:gd name="T32" fmla="*/ 111 w 146"/>
                    <a:gd name="T33" fmla="*/ 98 h 224"/>
                    <a:gd name="T34" fmla="*/ 108 w 146"/>
                    <a:gd name="T35" fmla="*/ 97 h 224"/>
                    <a:gd name="T36" fmla="*/ 106 w 146"/>
                    <a:gd name="T37" fmla="*/ 97 h 224"/>
                    <a:gd name="T38" fmla="*/ 103 w 146"/>
                    <a:gd name="T39" fmla="*/ 97 h 224"/>
                    <a:gd name="T40" fmla="*/ 70 w 146"/>
                    <a:gd name="T41" fmla="*/ 57 h 224"/>
                    <a:gd name="T42" fmla="*/ 135 w 146"/>
                    <a:gd name="T43" fmla="*/ 70 h 224"/>
                    <a:gd name="T44" fmla="*/ 137 w 146"/>
                    <a:gd name="T45" fmla="*/ 70 h 224"/>
                    <a:gd name="T46" fmla="*/ 139 w 146"/>
                    <a:gd name="T47" fmla="*/ 69 h 224"/>
                    <a:gd name="T48" fmla="*/ 142 w 146"/>
                    <a:gd name="T49" fmla="*/ 67 h 224"/>
                    <a:gd name="T50" fmla="*/ 144 w 146"/>
                    <a:gd name="T51" fmla="*/ 65 h 224"/>
                    <a:gd name="T52" fmla="*/ 144 w 146"/>
                    <a:gd name="T53" fmla="*/ 62 h 224"/>
                    <a:gd name="T54" fmla="*/ 145 w 146"/>
                    <a:gd name="T55" fmla="*/ 59 h 224"/>
                    <a:gd name="T56" fmla="*/ 144 w 146"/>
                    <a:gd name="T57" fmla="*/ 56 h 224"/>
                    <a:gd name="T58" fmla="*/ 143 w 146"/>
                    <a:gd name="T59" fmla="*/ 53 h 224"/>
                    <a:gd name="T60" fmla="*/ 141 w 146"/>
                    <a:gd name="T61" fmla="*/ 51 h 224"/>
                    <a:gd name="T62" fmla="*/ 139 w 146"/>
                    <a:gd name="T63" fmla="*/ 49 h 224"/>
                    <a:gd name="T64" fmla="*/ 136 w 146"/>
                    <a:gd name="T65" fmla="*/ 49 h 224"/>
                    <a:gd name="T66" fmla="*/ 92 w 146"/>
                    <a:gd name="T67" fmla="*/ 49 h 224"/>
                    <a:gd name="T68" fmla="*/ 84 w 146"/>
                    <a:gd name="T69" fmla="*/ 32 h 224"/>
                    <a:gd name="T70" fmla="*/ 85 w 146"/>
                    <a:gd name="T71" fmla="*/ 28 h 224"/>
                    <a:gd name="T72" fmla="*/ 85 w 146"/>
                    <a:gd name="T73" fmla="*/ 23 h 224"/>
                    <a:gd name="T74" fmla="*/ 85 w 146"/>
                    <a:gd name="T75" fmla="*/ 18 h 224"/>
                    <a:gd name="T76" fmla="*/ 84 w 146"/>
                    <a:gd name="T77" fmla="*/ 14 h 224"/>
                    <a:gd name="T78" fmla="*/ 83 w 146"/>
                    <a:gd name="T79" fmla="*/ 11 h 224"/>
                    <a:gd name="T80" fmla="*/ 80 w 146"/>
                    <a:gd name="T81" fmla="*/ 8 h 224"/>
                    <a:gd name="T82" fmla="*/ 77 w 146"/>
                    <a:gd name="T83" fmla="*/ 5 h 224"/>
                    <a:gd name="T84" fmla="*/ 74 w 146"/>
                    <a:gd name="T85" fmla="*/ 3 h 224"/>
                    <a:gd name="T86" fmla="*/ 70 w 146"/>
                    <a:gd name="T87" fmla="*/ 1 h 224"/>
                    <a:gd name="T88" fmla="*/ 65 w 146"/>
                    <a:gd name="T89" fmla="*/ 0 h 224"/>
                    <a:gd name="T90" fmla="*/ 61 w 146"/>
                    <a:gd name="T91" fmla="*/ 0 h 224"/>
                    <a:gd name="T92" fmla="*/ 56 w 146"/>
                    <a:gd name="T93" fmla="*/ 1 h 224"/>
                    <a:gd name="T94" fmla="*/ 52 w 146"/>
                    <a:gd name="T95" fmla="*/ 2 h 224"/>
                    <a:gd name="T96" fmla="*/ 47 w 146"/>
                    <a:gd name="T97" fmla="*/ 5 h 224"/>
                    <a:gd name="T98" fmla="*/ 44 w 146"/>
                    <a:gd name="T99" fmla="*/ 9 h 224"/>
                    <a:gd name="T100" fmla="*/ 41 w 146"/>
                    <a:gd name="T101" fmla="*/ 12 h 224"/>
                    <a:gd name="T102" fmla="*/ 39 w 146"/>
                    <a:gd name="T103" fmla="*/ 17 h 224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46"/>
                    <a:gd name="T157" fmla="*/ 0 h 224"/>
                    <a:gd name="T158" fmla="*/ 146 w 146"/>
                    <a:gd name="T159" fmla="*/ 224 h 224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46" h="224">
                      <a:moveTo>
                        <a:pt x="39" y="17"/>
                      </a:moveTo>
                      <a:lnTo>
                        <a:pt x="1" y="103"/>
                      </a:lnTo>
                      <a:lnTo>
                        <a:pt x="1" y="105"/>
                      </a:lnTo>
                      <a:lnTo>
                        <a:pt x="1" y="106"/>
                      </a:lnTo>
                      <a:lnTo>
                        <a:pt x="0" y="107"/>
                      </a:lnTo>
                      <a:lnTo>
                        <a:pt x="0" y="110"/>
                      </a:lnTo>
                      <a:lnTo>
                        <a:pt x="0" y="111"/>
                      </a:lnTo>
                      <a:lnTo>
                        <a:pt x="0" y="113"/>
                      </a:lnTo>
                      <a:lnTo>
                        <a:pt x="1" y="115"/>
                      </a:lnTo>
                      <a:lnTo>
                        <a:pt x="1" y="117"/>
                      </a:lnTo>
                      <a:lnTo>
                        <a:pt x="2" y="118"/>
                      </a:lnTo>
                      <a:lnTo>
                        <a:pt x="3" y="120"/>
                      </a:lnTo>
                      <a:lnTo>
                        <a:pt x="5" y="122"/>
                      </a:lnTo>
                      <a:lnTo>
                        <a:pt x="6" y="123"/>
                      </a:lnTo>
                      <a:lnTo>
                        <a:pt x="8" y="124"/>
                      </a:lnTo>
                      <a:lnTo>
                        <a:pt x="9" y="125"/>
                      </a:lnTo>
                      <a:lnTo>
                        <a:pt x="10" y="125"/>
                      </a:lnTo>
                      <a:lnTo>
                        <a:pt x="12" y="126"/>
                      </a:lnTo>
                      <a:lnTo>
                        <a:pt x="14" y="126"/>
                      </a:lnTo>
                      <a:lnTo>
                        <a:pt x="16" y="126"/>
                      </a:lnTo>
                      <a:lnTo>
                        <a:pt x="95" y="126"/>
                      </a:lnTo>
                      <a:lnTo>
                        <a:pt x="95" y="223"/>
                      </a:lnTo>
                      <a:lnTo>
                        <a:pt x="120" y="223"/>
                      </a:lnTo>
                      <a:lnTo>
                        <a:pt x="120" y="107"/>
                      </a:lnTo>
                      <a:lnTo>
                        <a:pt x="120" y="106"/>
                      </a:lnTo>
                      <a:lnTo>
                        <a:pt x="119" y="105"/>
                      </a:lnTo>
                      <a:lnTo>
                        <a:pt x="118" y="103"/>
                      </a:lnTo>
                      <a:lnTo>
                        <a:pt x="117" y="102"/>
                      </a:lnTo>
                      <a:lnTo>
                        <a:pt x="116" y="101"/>
                      </a:lnTo>
                      <a:lnTo>
                        <a:pt x="115" y="100"/>
                      </a:lnTo>
                      <a:lnTo>
                        <a:pt x="114" y="99"/>
                      </a:lnTo>
                      <a:lnTo>
                        <a:pt x="113" y="99"/>
                      </a:lnTo>
                      <a:lnTo>
                        <a:pt x="111" y="98"/>
                      </a:lnTo>
                      <a:lnTo>
                        <a:pt x="110" y="98"/>
                      </a:lnTo>
                      <a:lnTo>
                        <a:pt x="108" y="97"/>
                      </a:lnTo>
                      <a:lnTo>
                        <a:pt x="107" y="97"/>
                      </a:lnTo>
                      <a:lnTo>
                        <a:pt x="106" y="97"/>
                      </a:lnTo>
                      <a:lnTo>
                        <a:pt x="104" y="97"/>
                      </a:lnTo>
                      <a:lnTo>
                        <a:pt x="103" y="97"/>
                      </a:lnTo>
                      <a:lnTo>
                        <a:pt x="57" y="95"/>
                      </a:lnTo>
                      <a:lnTo>
                        <a:pt x="70" y="57"/>
                      </a:lnTo>
                      <a:lnTo>
                        <a:pt x="79" y="70"/>
                      </a:lnTo>
                      <a:lnTo>
                        <a:pt x="135" y="70"/>
                      </a:lnTo>
                      <a:lnTo>
                        <a:pt x="136" y="70"/>
                      </a:lnTo>
                      <a:lnTo>
                        <a:pt x="137" y="70"/>
                      </a:lnTo>
                      <a:lnTo>
                        <a:pt x="139" y="69"/>
                      </a:lnTo>
                      <a:lnTo>
                        <a:pt x="140" y="68"/>
                      </a:lnTo>
                      <a:lnTo>
                        <a:pt x="142" y="67"/>
                      </a:lnTo>
                      <a:lnTo>
                        <a:pt x="142" y="66"/>
                      </a:lnTo>
                      <a:lnTo>
                        <a:pt x="144" y="65"/>
                      </a:lnTo>
                      <a:lnTo>
                        <a:pt x="144" y="64"/>
                      </a:lnTo>
                      <a:lnTo>
                        <a:pt x="144" y="62"/>
                      </a:lnTo>
                      <a:lnTo>
                        <a:pt x="145" y="61"/>
                      </a:lnTo>
                      <a:lnTo>
                        <a:pt x="145" y="59"/>
                      </a:lnTo>
                      <a:lnTo>
                        <a:pt x="145" y="57"/>
                      </a:lnTo>
                      <a:lnTo>
                        <a:pt x="144" y="56"/>
                      </a:lnTo>
                      <a:lnTo>
                        <a:pt x="144" y="55"/>
                      </a:lnTo>
                      <a:lnTo>
                        <a:pt x="143" y="53"/>
                      </a:lnTo>
                      <a:lnTo>
                        <a:pt x="142" y="52"/>
                      </a:lnTo>
                      <a:lnTo>
                        <a:pt x="141" y="51"/>
                      </a:lnTo>
                      <a:lnTo>
                        <a:pt x="140" y="50"/>
                      </a:lnTo>
                      <a:lnTo>
                        <a:pt x="139" y="49"/>
                      </a:lnTo>
                      <a:lnTo>
                        <a:pt x="138" y="49"/>
                      </a:lnTo>
                      <a:lnTo>
                        <a:pt x="136" y="49"/>
                      </a:lnTo>
                      <a:lnTo>
                        <a:pt x="135" y="49"/>
                      </a:lnTo>
                      <a:lnTo>
                        <a:pt x="92" y="49"/>
                      </a:lnTo>
                      <a:lnTo>
                        <a:pt x="83" y="33"/>
                      </a:lnTo>
                      <a:lnTo>
                        <a:pt x="84" y="32"/>
                      </a:lnTo>
                      <a:lnTo>
                        <a:pt x="85" y="30"/>
                      </a:lnTo>
                      <a:lnTo>
                        <a:pt x="85" y="28"/>
                      </a:lnTo>
                      <a:lnTo>
                        <a:pt x="85" y="26"/>
                      </a:lnTo>
                      <a:lnTo>
                        <a:pt x="85" y="23"/>
                      </a:lnTo>
                      <a:lnTo>
                        <a:pt x="85" y="21"/>
                      </a:lnTo>
                      <a:lnTo>
                        <a:pt x="85" y="18"/>
                      </a:lnTo>
                      <a:lnTo>
                        <a:pt x="85" y="16"/>
                      </a:lnTo>
                      <a:lnTo>
                        <a:pt x="84" y="14"/>
                      </a:lnTo>
                      <a:lnTo>
                        <a:pt x="84" y="13"/>
                      </a:lnTo>
                      <a:lnTo>
                        <a:pt x="83" y="11"/>
                      </a:lnTo>
                      <a:lnTo>
                        <a:pt x="82" y="10"/>
                      </a:lnTo>
                      <a:lnTo>
                        <a:pt x="80" y="8"/>
                      </a:lnTo>
                      <a:lnTo>
                        <a:pt x="79" y="7"/>
                      </a:lnTo>
                      <a:lnTo>
                        <a:pt x="77" y="5"/>
                      </a:lnTo>
                      <a:lnTo>
                        <a:pt x="76" y="4"/>
                      </a:lnTo>
                      <a:lnTo>
                        <a:pt x="74" y="3"/>
                      </a:lnTo>
                      <a:lnTo>
                        <a:pt x="72" y="2"/>
                      </a:lnTo>
                      <a:lnTo>
                        <a:pt x="70" y="1"/>
                      </a:lnTo>
                      <a:lnTo>
                        <a:pt x="67" y="1"/>
                      </a:lnTo>
                      <a:lnTo>
                        <a:pt x="65" y="0"/>
                      </a:lnTo>
                      <a:lnTo>
                        <a:pt x="63" y="0"/>
                      </a:lnTo>
                      <a:lnTo>
                        <a:pt x="61" y="0"/>
                      </a:lnTo>
                      <a:lnTo>
                        <a:pt x="59" y="0"/>
                      </a:lnTo>
                      <a:lnTo>
                        <a:pt x="56" y="1"/>
                      </a:lnTo>
                      <a:lnTo>
                        <a:pt x="54" y="1"/>
                      </a:lnTo>
                      <a:lnTo>
                        <a:pt x="52" y="2"/>
                      </a:lnTo>
                      <a:lnTo>
                        <a:pt x="50" y="3"/>
                      </a:lnTo>
                      <a:lnTo>
                        <a:pt x="47" y="5"/>
                      </a:lnTo>
                      <a:lnTo>
                        <a:pt x="46" y="7"/>
                      </a:lnTo>
                      <a:lnTo>
                        <a:pt x="44" y="9"/>
                      </a:lnTo>
                      <a:lnTo>
                        <a:pt x="43" y="10"/>
                      </a:lnTo>
                      <a:lnTo>
                        <a:pt x="41" y="12"/>
                      </a:lnTo>
                      <a:lnTo>
                        <a:pt x="40" y="14"/>
                      </a:lnTo>
                      <a:lnTo>
                        <a:pt x="39" y="17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20544" name="Group 121"/>
              <p:cNvGrpSpPr>
                <a:grpSpLocks/>
              </p:cNvGrpSpPr>
              <p:nvPr/>
            </p:nvGrpSpPr>
            <p:grpSpPr bwMode="auto">
              <a:xfrm>
                <a:off x="4596" y="2328"/>
                <a:ext cx="273" cy="326"/>
                <a:chOff x="4596" y="2328"/>
                <a:chExt cx="273" cy="326"/>
              </a:xfrm>
            </p:grpSpPr>
            <p:grpSp>
              <p:nvGrpSpPr>
                <p:cNvPr id="20545" name="Group 122"/>
                <p:cNvGrpSpPr>
                  <a:grpSpLocks/>
                </p:cNvGrpSpPr>
                <p:nvPr/>
              </p:nvGrpSpPr>
              <p:grpSpPr bwMode="auto">
                <a:xfrm>
                  <a:off x="4596" y="2328"/>
                  <a:ext cx="273" cy="326"/>
                  <a:chOff x="4596" y="2328"/>
                  <a:chExt cx="273" cy="326"/>
                </a:xfrm>
              </p:grpSpPr>
              <p:sp>
                <p:nvSpPr>
                  <p:cNvPr id="20548" name="AutoShape 123"/>
                  <p:cNvSpPr>
                    <a:spLocks noChangeArrowheads="1"/>
                  </p:cNvSpPr>
                  <p:nvPr/>
                </p:nvSpPr>
                <p:spPr bwMode="auto">
                  <a:xfrm>
                    <a:off x="4596" y="2381"/>
                    <a:ext cx="273" cy="273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200">
                      <a:latin typeface="Calibri" charset="0"/>
                    </a:endParaRPr>
                  </a:p>
                </p:txBody>
              </p:sp>
              <p:sp>
                <p:nvSpPr>
                  <p:cNvPr id="20549" name="AutoShape 124"/>
                  <p:cNvSpPr>
                    <a:spLocks noChangeArrowheads="1"/>
                  </p:cNvSpPr>
                  <p:nvPr/>
                </p:nvSpPr>
                <p:spPr bwMode="auto">
                  <a:xfrm>
                    <a:off x="4662" y="2328"/>
                    <a:ext cx="207" cy="48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200">
                      <a:latin typeface="Calibri" charset="0"/>
                    </a:endParaRPr>
                  </a:p>
                </p:txBody>
              </p:sp>
            </p:grpSp>
            <p:sp>
              <p:nvSpPr>
                <p:cNvPr id="20546" name="Oval 125"/>
                <p:cNvSpPr>
                  <a:spLocks noChangeArrowheads="1"/>
                </p:cNvSpPr>
                <p:nvPr/>
              </p:nvSpPr>
              <p:spPr bwMode="auto">
                <a:xfrm>
                  <a:off x="4682" y="2355"/>
                  <a:ext cx="29" cy="10"/>
                </a:xfrm>
                <a:prstGeom prst="ellips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  <p:sp>
              <p:nvSpPr>
                <p:cNvPr id="20547" name="AutoShape 126"/>
                <p:cNvSpPr>
                  <a:spLocks noChangeArrowheads="1"/>
                </p:cNvSpPr>
                <p:nvPr/>
              </p:nvSpPr>
              <p:spPr bwMode="auto">
                <a:xfrm>
                  <a:off x="4628" y="2509"/>
                  <a:ext cx="146" cy="58"/>
                </a:xfrm>
                <a:prstGeom prst="octagon">
                  <a:avLst>
                    <a:gd name="adj" fmla="val 29282"/>
                  </a:avLst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200">
                    <a:latin typeface="Calibri" charset="0"/>
                  </a:endParaRPr>
                </a:p>
              </p:txBody>
            </p:sp>
          </p:grpSp>
        </p:grpSp>
        <p:sp>
          <p:nvSpPr>
            <p:cNvPr id="20530" name="Rectangle 138"/>
            <p:cNvSpPr>
              <a:spLocks noChangeArrowheads="1"/>
            </p:cNvSpPr>
            <p:nvPr/>
          </p:nvSpPr>
          <p:spPr bwMode="auto">
            <a:xfrm>
              <a:off x="1050184" y="1425570"/>
              <a:ext cx="648335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6 PM</a:t>
              </a:r>
            </a:p>
          </p:txBody>
        </p:sp>
        <p:sp>
          <p:nvSpPr>
            <p:cNvPr id="20531" name="Line 139"/>
            <p:cNvSpPr>
              <a:spLocks noChangeShapeType="1"/>
            </p:cNvSpPr>
            <p:nvPr/>
          </p:nvSpPr>
          <p:spPr bwMode="auto">
            <a:xfrm>
              <a:off x="1385686" y="1765208"/>
              <a:ext cx="0" cy="29043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32" name="Rectangle 140"/>
            <p:cNvSpPr>
              <a:spLocks noChangeArrowheads="1"/>
            </p:cNvSpPr>
            <p:nvPr/>
          </p:nvSpPr>
          <p:spPr bwMode="auto">
            <a:xfrm>
              <a:off x="2183295" y="1443028"/>
              <a:ext cx="297232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7</a:t>
              </a:r>
            </a:p>
          </p:txBody>
        </p:sp>
        <p:sp>
          <p:nvSpPr>
            <p:cNvPr id="20533" name="Rectangle 141"/>
            <p:cNvSpPr>
              <a:spLocks noChangeArrowheads="1"/>
            </p:cNvSpPr>
            <p:nvPr/>
          </p:nvSpPr>
          <p:spPr bwMode="auto">
            <a:xfrm>
              <a:off x="3094848" y="1435093"/>
              <a:ext cx="295902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8</a:t>
              </a:r>
            </a:p>
          </p:txBody>
        </p:sp>
        <p:sp>
          <p:nvSpPr>
            <p:cNvPr id="20534" name="Rectangle 142"/>
            <p:cNvSpPr>
              <a:spLocks noChangeArrowheads="1"/>
            </p:cNvSpPr>
            <p:nvPr/>
          </p:nvSpPr>
          <p:spPr bwMode="auto">
            <a:xfrm>
              <a:off x="4045965" y="1462073"/>
              <a:ext cx="295902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9</a:t>
              </a:r>
            </a:p>
          </p:txBody>
        </p:sp>
        <p:sp>
          <p:nvSpPr>
            <p:cNvPr id="20535" name="Rectangle 143"/>
            <p:cNvSpPr>
              <a:spLocks noChangeArrowheads="1"/>
            </p:cNvSpPr>
            <p:nvPr/>
          </p:nvSpPr>
          <p:spPr bwMode="auto">
            <a:xfrm>
              <a:off x="4906876" y="1446202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10</a:t>
              </a:r>
            </a:p>
          </p:txBody>
        </p:sp>
        <p:sp>
          <p:nvSpPr>
            <p:cNvPr id="20536" name="Rectangle 144"/>
            <p:cNvSpPr>
              <a:spLocks noChangeArrowheads="1"/>
            </p:cNvSpPr>
            <p:nvPr/>
          </p:nvSpPr>
          <p:spPr bwMode="auto">
            <a:xfrm>
              <a:off x="5897557" y="1443028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11</a:t>
              </a:r>
            </a:p>
          </p:txBody>
        </p:sp>
        <p:sp>
          <p:nvSpPr>
            <p:cNvPr id="20537" name="Rectangle 145"/>
            <p:cNvSpPr>
              <a:spLocks noChangeArrowheads="1"/>
            </p:cNvSpPr>
            <p:nvPr/>
          </p:nvSpPr>
          <p:spPr bwMode="auto">
            <a:xfrm>
              <a:off x="6736312" y="1416048"/>
              <a:ext cx="409629" cy="335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latin typeface="Calibri" charset="0"/>
                </a:rPr>
                <a:t>12</a:t>
              </a:r>
            </a:p>
          </p:txBody>
        </p:sp>
        <p:sp>
          <p:nvSpPr>
            <p:cNvPr id="20538" name="Line 147"/>
            <p:cNvSpPr>
              <a:spLocks noChangeShapeType="1"/>
            </p:cNvSpPr>
            <p:nvPr/>
          </p:nvSpPr>
          <p:spPr bwMode="auto">
            <a:xfrm flipV="1">
              <a:off x="1385687" y="1905000"/>
              <a:ext cx="577711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39" name="Line 149"/>
            <p:cNvSpPr>
              <a:spLocks noChangeShapeType="1"/>
            </p:cNvSpPr>
            <p:nvPr/>
          </p:nvSpPr>
          <p:spPr bwMode="auto">
            <a:xfrm>
              <a:off x="2789415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40" name="Line 150"/>
            <p:cNvSpPr>
              <a:spLocks noChangeShapeType="1"/>
            </p:cNvSpPr>
            <p:nvPr/>
          </p:nvSpPr>
          <p:spPr bwMode="auto">
            <a:xfrm>
              <a:off x="6557483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41" name="Line 151"/>
            <p:cNvSpPr>
              <a:spLocks noChangeShapeType="1"/>
            </p:cNvSpPr>
            <p:nvPr/>
          </p:nvSpPr>
          <p:spPr bwMode="auto">
            <a:xfrm>
              <a:off x="4674240" y="2069930"/>
              <a:ext cx="0" cy="32694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596900" y="317500"/>
            <a:ext cx="8040688" cy="477838"/>
          </a:xfrm>
        </p:spPr>
        <p:txBody>
          <a:bodyPr lIns="63500" tIns="25400" rIns="63500" bIns="25400" anchor="t">
            <a:spAutoFit/>
          </a:bodyPr>
          <a:lstStyle/>
          <a:p>
            <a:pPr eaLnBrk="1" hangingPunct="1"/>
            <a:r>
              <a:rPr lang="en-US" altLang="en-US">
                <a:latin typeface="Optima" charset="0"/>
              </a:rPr>
              <a:t>Pipelined Laundry: Start work ASAP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47800" y="5638800"/>
            <a:ext cx="6400800" cy="420688"/>
          </a:xfrm>
          <a:solidFill>
            <a:srgbClr val="B3D1F0"/>
          </a:solidFill>
        </p:spPr>
        <p:txBody>
          <a:bodyPr lIns="63500" tIns="25400" rIns="63500" bIns="25400">
            <a:spAutoFit/>
          </a:bodyPr>
          <a:lstStyle/>
          <a:p>
            <a:pPr marL="203200" indent="-203200" algn="ctr" eaLnBrk="1" hangingPunct="1">
              <a:buFont typeface="Times" charset="0"/>
              <a:buNone/>
            </a:pPr>
            <a:r>
              <a:rPr lang="en-US" altLang="en-US" sz="2400" i="1">
                <a:solidFill>
                  <a:schemeClr val="tx2"/>
                </a:solidFill>
                <a:latin typeface="Calibri" charset="0"/>
              </a:rPr>
              <a:t>Pipelined laundry takes 3 hours for 4 loads! </a:t>
            </a:r>
          </a:p>
        </p:txBody>
      </p:sp>
      <p:grpSp>
        <p:nvGrpSpPr>
          <p:cNvPr id="22531" name="Group 142"/>
          <p:cNvGrpSpPr>
            <a:grpSpLocks/>
          </p:cNvGrpSpPr>
          <p:nvPr/>
        </p:nvGrpSpPr>
        <p:grpSpPr bwMode="auto">
          <a:xfrm>
            <a:off x="304800" y="1295400"/>
            <a:ext cx="8489950" cy="4041775"/>
            <a:chOff x="484188" y="1023938"/>
            <a:chExt cx="8490995" cy="4042615"/>
          </a:xfrm>
        </p:grpSpPr>
        <p:sp>
          <p:nvSpPr>
            <p:cNvPr id="22532" name="Rectangle 4"/>
            <p:cNvSpPr>
              <a:spLocks noChangeArrowheads="1"/>
            </p:cNvSpPr>
            <p:nvPr/>
          </p:nvSpPr>
          <p:spPr bwMode="auto">
            <a:xfrm>
              <a:off x="484188" y="1898650"/>
              <a:ext cx="412194" cy="3167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i="1">
                  <a:latin typeface="Calibri" charset="0"/>
                </a:rPr>
                <a:t>T</a:t>
              </a:r>
            </a:p>
            <a:p>
              <a:r>
                <a:rPr lang="en-US" altLang="en-US" sz="2000" i="1">
                  <a:latin typeface="Calibri" charset="0"/>
                </a:rPr>
                <a:t>a</a:t>
              </a:r>
            </a:p>
            <a:p>
              <a:r>
                <a:rPr lang="en-US" altLang="en-US" sz="2000" i="1">
                  <a:latin typeface="Calibri" charset="0"/>
                </a:rPr>
                <a:t>s</a:t>
              </a:r>
            </a:p>
            <a:p>
              <a:r>
                <a:rPr lang="en-US" altLang="en-US" sz="2000" i="1">
                  <a:latin typeface="Calibri" charset="0"/>
                </a:rPr>
                <a:t>k</a:t>
              </a:r>
            </a:p>
            <a:p>
              <a:endParaRPr lang="en-US" altLang="en-US" sz="2000" i="1">
                <a:latin typeface="Calibri" charset="0"/>
              </a:endParaRPr>
            </a:p>
            <a:p>
              <a:r>
                <a:rPr lang="en-US" altLang="en-US" sz="2000" i="1">
                  <a:latin typeface="Calibri" charset="0"/>
                </a:rPr>
                <a:t>O</a:t>
              </a:r>
            </a:p>
            <a:p>
              <a:r>
                <a:rPr lang="en-US" altLang="en-US" sz="2000" i="1">
                  <a:latin typeface="Calibri" charset="0"/>
                </a:rPr>
                <a:t>r</a:t>
              </a:r>
            </a:p>
            <a:p>
              <a:r>
                <a:rPr lang="en-US" altLang="en-US" sz="2000" i="1">
                  <a:latin typeface="Calibri" charset="0"/>
                </a:rPr>
                <a:t>d</a:t>
              </a:r>
            </a:p>
            <a:p>
              <a:r>
                <a:rPr lang="en-US" altLang="en-US" sz="2000" i="1">
                  <a:latin typeface="Calibri" charset="0"/>
                </a:rPr>
                <a:t>e</a:t>
              </a:r>
            </a:p>
            <a:p>
              <a:r>
                <a:rPr lang="en-US" altLang="en-US" sz="2000" i="1">
                  <a:latin typeface="Calibri" charset="0"/>
                </a:rPr>
                <a:t>r</a:t>
              </a:r>
            </a:p>
          </p:txBody>
        </p:sp>
        <p:sp>
          <p:nvSpPr>
            <p:cNvPr id="22533" name="Rectangle 5"/>
            <p:cNvSpPr>
              <a:spLocks noChangeArrowheads="1"/>
            </p:cNvSpPr>
            <p:nvPr/>
          </p:nvSpPr>
          <p:spPr bwMode="auto">
            <a:xfrm>
              <a:off x="6632575" y="1033463"/>
              <a:ext cx="442752" cy="397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b="1">
                  <a:latin typeface="Calibri" charset="0"/>
                </a:rPr>
                <a:t>12</a:t>
              </a:r>
            </a:p>
          </p:txBody>
        </p:sp>
        <p:sp>
          <p:nvSpPr>
            <p:cNvPr id="22534" name="Rectangle 6"/>
            <p:cNvSpPr>
              <a:spLocks noChangeArrowheads="1"/>
            </p:cNvSpPr>
            <p:nvPr/>
          </p:nvSpPr>
          <p:spPr bwMode="auto">
            <a:xfrm>
              <a:off x="8224838" y="1023938"/>
              <a:ext cx="750345" cy="397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b="1">
                  <a:latin typeface="Calibri" charset="0"/>
                </a:rPr>
                <a:t>2 AM</a:t>
              </a:r>
            </a:p>
          </p:txBody>
        </p:sp>
        <p:sp>
          <p:nvSpPr>
            <p:cNvPr id="22535" name="Rectangle 7"/>
            <p:cNvSpPr>
              <a:spLocks noChangeArrowheads="1"/>
            </p:cNvSpPr>
            <p:nvPr/>
          </p:nvSpPr>
          <p:spPr bwMode="auto">
            <a:xfrm>
              <a:off x="1195388" y="1039813"/>
              <a:ext cx="731433" cy="397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b="1">
                  <a:latin typeface="Calibri" charset="0"/>
                </a:rPr>
                <a:t>6 PM</a:t>
              </a:r>
            </a:p>
          </p:txBody>
        </p:sp>
        <p:sp>
          <p:nvSpPr>
            <p:cNvPr id="22536" name="Line 8"/>
            <p:cNvSpPr>
              <a:spLocks noChangeShapeType="1"/>
            </p:cNvSpPr>
            <p:nvPr/>
          </p:nvSpPr>
          <p:spPr bwMode="auto">
            <a:xfrm>
              <a:off x="1519238" y="1376363"/>
              <a:ext cx="0" cy="27781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37" name="Rectangle 9"/>
            <p:cNvSpPr>
              <a:spLocks noChangeArrowheads="1"/>
            </p:cNvSpPr>
            <p:nvPr/>
          </p:nvSpPr>
          <p:spPr bwMode="auto">
            <a:xfrm>
              <a:off x="2281238" y="1060450"/>
              <a:ext cx="312753" cy="397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b="1">
                  <a:latin typeface="Calibri" charset="0"/>
                </a:rPr>
                <a:t>7</a:t>
              </a:r>
            </a:p>
          </p:txBody>
        </p:sp>
        <p:sp>
          <p:nvSpPr>
            <p:cNvPr id="22538" name="Rectangle 10"/>
            <p:cNvSpPr>
              <a:spLocks noChangeArrowheads="1"/>
            </p:cNvSpPr>
            <p:nvPr/>
          </p:nvSpPr>
          <p:spPr bwMode="auto">
            <a:xfrm>
              <a:off x="3152774" y="1050925"/>
              <a:ext cx="312753" cy="397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b="1">
                  <a:latin typeface="Calibri" charset="0"/>
                </a:rPr>
                <a:t>8</a:t>
              </a:r>
            </a:p>
          </p:txBody>
        </p:sp>
        <p:sp>
          <p:nvSpPr>
            <p:cNvPr id="22539" name="Rectangle 11"/>
            <p:cNvSpPr>
              <a:spLocks noChangeArrowheads="1"/>
            </p:cNvSpPr>
            <p:nvPr/>
          </p:nvSpPr>
          <p:spPr bwMode="auto">
            <a:xfrm>
              <a:off x="4065588" y="1077913"/>
              <a:ext cx="312753" cy="397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b="1">
                  <a:latin typeface="Calibri" charset="0"/>
                </a:rPr>
                <a:t>9</a:t>
              </a:r>
            </a:p>
          </p:txBody>
        </p:sp>
        <p:sp>
          <p:nvSpPr>
            <p:cNvPr id="22540" name="Rectangle 12"/>
            <p:cNvSpPr>
              <a:spLocks noChangeArrowheads="1"/>
            </p:cNvSpPr>
            <p:nvPr/>
          </p:nvSpPr>
          <p:spPr bwMode="auto">
            <a:xfrm>
              <a:off x="4889500" y="1063625"/>
              <a:ext cx="442752" cy="397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b="1">
                  <a:latin typeface="Calibri" charset="0"/>
                </a:rPr>
                <a:t>10</a:t>
              </a:r>
            </a:p>
          </p:txBody>
        </p:sp>
        <p:sp>
          <p:nvSpPr>
            <p:cNvPr id="22541" name="Rectangle 13"/>
            <p:cNvSpPr>
              <a:spLocks noChangeArrowheads="1"/>
            </p:cNvSpPr>
            <p:nvPr/>
          </p:nvSpPr>
          <p:spPr bwMode="auto">
            <a:xfrm>
              <a:off x="5791200" y="1060450"/>
              <a:ext cx="442752" cy="397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b="1">
                  <a:latin typeface="Calibri" charset="0"/>
                </a:rPr>
                <a:t>11</a:t>
              </a:r>
            </a:p>
          </p:txBody>
        </p:sp>
        <p:sp>
          <p:nvSpPr>
            <p:cNvPr id="22542" name="Rectangle 14"/>
            <p:cNvSpPr>
              <a:spLocks noChangeArrowheads="1"/>
            </p:cNvSpPr>
            <p:nvPr/>
          </p:nvSpPr>
          <p:spPr bwMode="auto">
            <a:xfrm>
              <a:off x="7631113" y="1049338"/>
              <a:ext cx="312753" cy="397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b="1">
                  <a:latin typeface="Calibri" charset="0"/>
                </a:rPr>
                <a:t>1</a:t>
              </a:r>
            </a:p>
          </p:txBody>
        </p:sp>
        <p:sp>
          <p:nvSpPr>
            <p:cNvPr id="22543" name="Line 15"/>
            <p:cNvSpPr>
              <a:spLocks noChangeShapeType="1"/>
            </p:cNvSpPr>
            <p:nvPr/>
          </p:nvSpPr>
          <p:spPr bwMode="auto">
            <a:xfrm>
              <a:off x="1519238" y="1536700"/>
              <a:ext cx="719137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44" name="Line 16"/>
            <p:cNvSpPr>
              <a:spLocks noChangeShapeType="1"/>
            </p:cNvSpPr>
            <p:nvPr/>
          </p:nvSpPr>
          <p:spPr bwMode="auto">
            <a:xfrm flipH="1">
              <a:off x="911225" y="2182813"/>
              <a:ext cx="4763" cy="208597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45" name="Rectangle 17"/>
            <p:cNvSpPr>
              <a:spLocks noChangeArrowheads="1"/>
            </p:cNvSpPr>
            <p:nvPr/>
          </p:nvSpPr>
          <p:spPr bwMode="auto">
            <a:xfrm>
              <a:off x="5688013" y="1692275"/>
              <a:ext cx="775620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i="1">
                  <a:latin typeface="Calibri" charset="0"/>
                </a:rPr>
                <a:t>Time</a:t>
              </a:r>
            </a:p>
          </p:txBody>
        </p:sp>
        <p:grpSp>
          <p:nvGrpSpPr>
            <p:cNvPr id="22546" name="Group 18"/>
            <p:cNvGrpSpPr>
              <a:grpSpLocks/>
            </p:cNvGrpSpPr>
            <p:nvPr/>
          </p:nvGrpSpPr>
          <p:grpSpPr bwMode="auto">
            <a:xfrm>
              <a:off x="1063625" y="1639888"/>
              <a:ext cx="3609976" cy="2719387"/>
              <a:chOff x="670" y="945"/>
              <a:chExt cx="2274" cy="1713"/>
            </a:xfrm>
          </p:grpSpPr>
          <p:grpSp>
            <p:nvGrpSpPr>
              <p:cNvPr id="22547" name="Group 19"/>
              <p:cNvGrpSpPr>
                <a:grpSpLocks/>
              </p:cNvGrpSpPr>
              <p:nvPr/>
            </p:nvGrpSpPr>
            <p:grpSpPr bwMode="auto">
              <a:xfrm>
                <a:off x="670" y="1744"/>
                <a:ext cx="237" cy="251"/>
                <a:chOff x="670" y="1744"/>
                <a:chExt cx="237" cy="251"/>
              </a:xfrm>
            </p:grpSpPr>
            <p:sp>
              <p:nvSpPr>
                <p:cNvPr id="22661" name="Freeform 20"/>
                <p:cNvSpPr>
                  <a:spLocks/>
                </p:cNvSpPr>
                <p:nvPr/>
              </p:nvSpPr>
              <p:spPr bwMode="auto">
                <a:xfrm>
                  <a:off x="670" y="1783"/>
                  <a:ext cx="237" cy="212"/>
                </a:xfrm>
                <a:custGeom>
                  <a:avLst/>
                  <a:gdLst>
                    <a:gd name="T0" fmla="*/ 67 w 237"/>
                    <a:gd name="T1" fmla="*/ 10 h 212"/>
                    <a:gd name="T2" fmla="*/ 112 w 237"/>
                    <a:gd name="T3" fmla="*/ 11 h 212"/>
                    <a:gd name="T4" fmla="*/ 161 w 237"/>
                    <a:gd name="T5" fmla="*/ 0 h 212"/>
                    <a:gd name="T6" fmla="*/ 219 w 237"/>
                    <a:gd name="T7" fmla="*/ 0 h 212"/>
                    <a:gd name="T8" fmla="*/ 155 w 237"/>
                    <a:gd name="T9" fmla="*/ 60 h 212"/>
                    <a:gd name="T10" fmla="*/ 172 w 237"/>
                    <a:gd name="T11" fmla="*/ 64 h 212"/>
                    <a:gd name="T12" fmla="*/ 189 w 237"/>
                    <a:gd name="T13" fmla="*/ 71 h 212"/>
                    <a:gd name="T14" fmla="*/ 205 w 237"/>
                    <a:gd name="T15" fmla="*/ 80 h 212"/>
                    <a:gd name="T16" fmla="*/ 217 w 237"/>
                    <a:gd name="T17" fmla="*/ 90 h 212"/>
                    <a:gd name="T18" fmla="*/ 227 w 237"/>
                    <a:gd name="T19" fmla="*/ 103 h 212"/>
                    <a:gd name="T20" fmla="*/ 234 w 237"/>
                    <a:gd name="T21" fmla="*/ 118 h 212"/>
                    <a:gd name="T22" fmla="*/ 236 w 237"/>
                    <a:gd name="T23" fmla="*/ 134 h 212"/>
                    <a:gd name="T24" fmla="*/ 233 w 237"/>
                    <a:gd name="T25" fmla="*/ 151 h 212"/>
                    <a:gd name="T26" fmla="*/ 228 w 237"/>
                    <a:gd name="T27" fmla="*/ 164 h 212"/>
                    <a:gd name="T28" fmla="*/ 218 w 237"/>
                    <a:gd name="T29" fmla="*/ 177 h 212"/>
                    <a:gd name="T30" fmla="*/ 201 w 237"/>
                    <a:gd name="T31" fmla="*/ 192 h 212"/>
                    <a:gd name="T32" fmla="*/ 185 w 237"/>
                    <a:gd name="T33" fmla="*/ 200 h 212"/>
                    <a:gd name="T34" fmla="*/ 170 w 237"/>
                    <a:gd name="T35" fmla="*/ 206 h 212"/>
                    <a:gd name="T36" fmla="*/ 155 w 237"/>
                    <a:gd name="T37" fmla="*/ 210 h 212"/>
                    <a:gd name="T38" fmla="*/ 136 w 237"/>
                    <a:gd name="T39" fmla="*/ 211 h 212"/>
                    <a:gd name="T40" fmla="*/ 88 w 237"/>
                    <a:gd name="T41" fmla="*/ 210 h 212"/>
                    <a:gd name="T42" fmla="*/ 65 w 237"/>
                    <a:gd name="T43" fmla="*/ 206 h 212"/>
                    <a:gd name="T44" fmla="*/ 40 w 237"/>
                    <a:gd name="T45" fmla="*/ 195 h 212"/>
                    <a:gd name="T46" fmla="*/ 22 w 237"/>
                    <a:gd name="T47" fmla="*/ 182 h 212"/>
                    <a:gd name="T48" fmla="*/ 9 w 237"/>
                    <a:gd name="T49" fmla="*/ 167 h 212"/>
                    <a:gd name="T50" fmla="*/ 3 w 237"/>
                    <a:gd name="T51" fmla="*/ 151 h 212"/>
                    <a:gd name="T52" fmla="*/ 0 w 237"/>
                    <a:gd name="T53" fmla="*/ 137 h 212"/>
                    <a:gd name="T54" fmla="*/ 2 w 237"/>
                    <a:gd name="T55" fmla="*/ 121 h 212"/>
                    <a:gd name="T56" fmla="*/ 10 w 237"/>
                    <a:gd name="T57" fmla="*/ 101 h 212"/>
                    <a:gd name="T58" fmla="*/ 25 w 237"/>
                    <a:gd name="T59" fmla="*/ 85 h 212"/>
                    <a:gd name="T60" fmla="*/ 45 w 237"/>
                    <a:gd name="T61" fmla="*/ 71 h 212"/>
                    <a:gd name="T62" fmla="*/ 73 w 237"/>
                    <a:gd name="T63" fmla="*/ 62 h 212"/>
                    <a:gd name="T64" fmla="*/ 29 w 237"/>
                    <a:gd name="T65" fmla="*/ 3 h 212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237"/>
                    <a:gd name="T100" fmla="*/ 0 h 212"/>
                    <a:gd name="T101" fmla="*/ 237 w 237"/>
                    <a:gd name="T102" fmla="*/ 212 h 212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237" h="212">
                      <a:moveTo>
                        <a:pt x="29" y="3"/>
                      </a:moveTo>
                      <a:lnTo>
                        <a:pt x="67" y="10"/>
                      </a:lnTo>
                      <a:lnTo>
                        <a:pt x="66" y="0"/>
                      </a:lnTo>
                      <a:lnTo>
                        <a:pt x="112" y="11"/>
                      </a:lnTo>
                      <a:lnTo>
                        <a:pt x="112" y="0"/>
                      </a:lnTo>
                      <a:lnTo>
                        <a:pt x="161" y="0"/>
                      </a:lnTo>
                      <a:lnTo>
                        <a:pt x="160" y="11"/>
                      </a:lnTo>
                      <a:lnTo>
                        <a:pt x="219" y="0"/>
                      </a:lnTo>
                      <a:lnTo>
                        <a:pt x="148" y="60"/>
                      </a:lnTo>
                      <a:lnTo>
                        <a:pt x="155" y="60"/>
                      </a:lnTo>
                      <a:lnTo>
                        <a:pt x="163" y="62"/>
                      </a:lnTo>
                      <a:lnTo>
                        <a:pt x="172" y="64"/>
                      </a:lnTo>
                      <a:lnTo>
                        <a:pt x="180" y="67"/>
                      </a:lnTo>
                      <a:lnTo>
                        <a:pt x="189" y="71"/>
                      </a:lnTo>
                      <a:lnTo>
                        <a:pt x="197" y="75"/>
                      </a:lnTo>
                      <a:lnTo>
                        <a:pt x="205" y="80"/>
                      </a:lnTo>
                      <a:lnTo>
                        <a:pt x="212" y="85"/>
                      </a:lnTo>
                      <a:lnTo>
                        <a:pt x="217" y="90"/>
                      </a:lnTo>
                      <a:lnTo>
                        <a:pt x="222" y="97"/>
                      </a:lnTo>
                      <a:lnTo>
                        <a:pt x="227" y="103"/>
                      </a:lnTo>
                      <a:lnTo>
                        <a:pt x="231" y="111"/>
                      </a:lnTo>
                      <a:lnTo>
                        <a:pt x="234" y="118"/>
                      </a:lnTo>
                      <a:lnTo>
                        <a:pt x="235" y="125"/>
                      </a:lnTo>
                      <a:lnTo>
                        <a:pt x="236" y="134"/>
                      </a:lnTo>
                      <a:lnTo>
                        <a:pt x="235" y="144"/>
                      </a:lnTo>
                      <a:lnTo>
                        <a:pt x="233" y="151"/>
                      </a:lnTo>
                      <a:lnTo>
                        <a:pt x="231" y="158"/>
                      </a:lnTo>
                      <a:lnTo>
                        <a:pt x="228" y="164"/>
                      </a:lnTo>
                      <a:lnTo>
                        <a:pt x="224" y="170"/>
                      </a:lnTo>
                      <a:lnTo>
                        <a:pt x="218" y="177"/>
                      </a:lnTo>
                      <a:lnTo>
                        <a:pt x="210" y="185"/>
                      </a:lnTo>
                      <a:lnTo>
                        <a:pt x="201" y="192"/>
                      </a:lnTo>
                      <a:lnTo>
                        <a:pt x="193" y="197"/>
                      </a:lnTo>
                      <a:lnTo>
                        <a:pt x="185" y="200"/>
                      </a:lnTo>
                      <a:lnTo>
                        <a:pt x="177" y="204"/>
                      </a:lnTo>
                      <a:lnTo>
                        <a:pt x="170" y="206"/>
                      </a:lnTo>
                      <a:lnTo>
                        <a:pt x="161" y="208"/>
                      </a:lnTo>
                      <a:lnTo>
                        <a:pt x="155" y="210"/>
                      </a:lnTo>
                      <a:lnTo>
                        <a:pt x="145" y="210"/>
                      </a:lnTo>
                      <a:lnTo>
                        <a:pt x="136" y="211"/>
                      </a:lnTo>
                      <a:lnTo>
                        <a:pt x="96" y="211"/>
                      </a:lnTo>
                      <a:lnTo>
                        <a:pt x="88" y="210"/>
                      </a:lnTo>
                      <a:lnTo>
                        <a:pt x="78" y="209"/>
                      </a:lnTo>
                      <a:lnTo>
                        <a:pt x="65" y="206"/>
                      </a:lnTo>
                      <a:lnTo>
                        <a:pt x="53" y="201"/>
                      </a:lnTo>
                      <a:lnTo>
                        <a:pt x="40" y="195"/>
                      </a:lnTo>
                      <a:lnTo>
                        <a:pt x="30" y="188"/>
                      </a:lnTo>
                      <a:lnTo>
                        <a:pt x="22" y="182"/>
                      </a:lnTo>
                      <a:lnTo>
                        <a:pt x="15" y="175"/>
                      </a:lnTo>
                      <a:lnTo>
                        <a:pt x="9" y="167"/>
                      </a:lnTo>
                      <a:lnTo>
                        <a:pt x="5" y="157"/>
                      </a:lnTo>
                      <a:lnTo>
                        <a:pt x="3" y="151"/>
                      </a:lnTo>
                      <a:lnTo>
                        <a:pt x="1" y="144"/>
                      </a:lnTo>
                      <a:lnTo>
                        <a:pt x="0" y="137"/>
                      </a:lnTo>
                      <a:lnTo>
                        <a:pt x="1" y="131"/>
                      </a:lnTo>
                      <a:lnTo>
                        <a:pt x="2" y="121"/>
                      </a:lnTo>
                      <a:lnTo>
                        <a:pt x="5" y="112"/>
                      </a:lnTo>
                      <a:lnTo>
                        <a:pt x="10" y="101"/>
                      </a:lnTo>
                      <a:lnTo>
                        <a:pt x="17" y="93"/>
                      </a:lnTo>
                      <a:lnTo>
                        <a:pt x="25" y="85"/>
                      </a:lnTo>
                      <a:lnTo>
                        <a:pt x="35" y="77"/>
                      </a:lnTo>
                      <a:lnTo>
                        <a:pt x="45" y="71"/>
                      </a:lnTo>
                      <a:lnTo>
                        <a:pt x="59" y="65"/>
                      </a:lnTo>
                      <a:lnTo>
                        <a:pt x="73" y="62"/>
                      </a:lnTo>
                      <a:lnTo>
                        <a:pt x="83" y="60"/>
                      </a:lnTo>
                      <a:lnTo>
                        <a:pt x="29" y="3"/>
                      </a:lnTo>
                    </a:path>
                  </a:pathLst>
                </a:custGeom>
                <a:solidFill>
                  <a:schemeClr val="bg2"/>
                </a:solidFill>
                <a:ln w="25400" cap="rnd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662" name="Rectangle 21"/>
                <p:cNvSpPr>
                  <a:spLocks noChangeArrowheads="1"/>
                </p:cNvSpPr>
                <p:nvPr/>
              </p:nvSpPr>
              <p:spPr bwMode="auto">
                <a:xfrm>
                  <a:off x="673" y="1744"/>
                  <a:ext cx="206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2000" b="1">
                      <a:solidFill>
                        <a:schemeClr val="bg1"/>
                      </a:solidFill>
                      <a:latin typeface="Calibri" charset="0"/>
                    </a:rPr>
                    <a:t>B</a:t>
                  </a:r>
                </a:p>
              </p:txBody>
            </p:sp>
          </p:grpSp>
          <p:grpSp>
            <p:nvGrpSpPr>
              <p:cNvPr id="22548" name="Group 22"/>
              <p:cNvGrpSpPr>
                <a:grpSpLocks/>
              </p:cNvGrpSpPr>
              <p:nvPr/>
            </p:nvGrpSpPr>
            <p:grpSpPr bwMode="auto">
              <a:xfrm>
                <a:off x="676" y="2054"/>
                <a:ext cx="237" cy="251"/>
                <a:chOff x="676" y="2054"/>
                <a:chExt cx="237" cy="251"/>
              </a:xfrm>
            </p:grpSpPr>
            <p:sp>
              <p:nvSpPr>
                <p:cNvPr id="22659" name="Freeform 23"/>
                <p:cNvSpPr>
                  <a:spLocks/>
                </p:cNvSpPr>
                <p:nvPr/>
              </p:nvSpPr>
              <p:spPr bwMode="auto">
                <a:xfrm>
                  <a:off x="676" y="2094"/>
                  <a:ext cx="237" cy="211"/>
                </a:xfrm>
                <a:custGeom>
                  <a:avLst/>
                  <a:gdLst>
                    <a:gd name="T0" fmla="*/ 67 w 237"/>
                    <a:gd name="T1" fmla="*/ 10 h 211"/>
                    <a:gd name="T2" fmla="*/ 112 w 237"/>
                    <a:gd name="T3" fmla="*/ 11 h 211"/>
                    <a:gd name="T4" fmla="*/ 161 w 237"/>
                    <a:gd name="T5" fmla="*/ 0 h 211"/>
                    <a:gd name="T6" fmla="*/ 219 w 237"/>
                    <a:gd name="T7" fmla="*/ 0 h 211"/>
                    <a:gd name="T8" fmla="*/ 155 w 237"/>
                    <a:gd name="T9" fmla="*/ 60 h 211"/>
                    <a:gd name="T10" fmla="*/ 172 w 237"/>
                    <a:gd name="T11" fmla="*/ 64 h 211"/>
                    <a:gd name="T12" fmla="*/ 189 w 237"/>
                    <a:gd name="T13" fmla="*/ 71 h 211"/>
                    <a:gd name="T14" fmla="*/ 205 w 237"/>
                    <a:gd name="T15" fmla="*/ 79 h 211"/>
                    <a:gd name="T16" fmla="*/ 217 w 237"/>
                    <a:gd name="T17" fmla="*/ 90 h 211"/>
                    <a:gd name="T18" fmla="*/ 227 w 237"/>
                    <a:gd name="T19" fmla="*/ 103 h 211"/>
                    <a:gd name="T20" fmla="*/ 234 w 237"/>
                    <a:gd name="T21" fmla="*/ 118 h 211"/>
                    <a:gd name="T22" fmla="*/ 236 w 237"/>
                    <a:gd name="T23" fmla="*/ 134 h 211"/>
                    <a:gd name="T24" fmla="*/ 233 w 237"/>
                    <a:gd name="T25" fmla="*/ 150 h 211"/>
                    <a:gd name="T26" fmla="*/ 228 w 237"/>
                    <a:gd name="T27" fmla="*/ 163 h 211"/>
                    <a:gd name="T28" fmla="*/ 218 w 237"/>
                    <a:gd name="T29" fmla="*/ 176 h 211"/>
                    <a:gd name="T30" fmla="*/ 201 w 237"/>
                    <a:gd name="T31" fmla="*/ 191 h 211"/>
                    <a:gd name="T32" fmla="*/ 185 w 237"/>
                    <a:gd name="T33" fmla="*/ 199 h 211"/>
                    <a:gd name="T34" fmla="*/ 170 w 237"/>
                    <a:gd name="T35" fmla="*/ 205 h 211"/>
                    <a:gd name="T36" fmla="*/ 155 w 237"/>
                    <a:gd name="T37" fmla="*/ 209 h 211"/>
                    <a:gd name="T38" fmla="*/ 136 w 237"/>
                    <a:gd name="T39" fmla="*/ 210 h 211"/>
                    <a:gd name="T40" fmla="*/ 88 w 237"/>
                    <a:gd name="T41" fmla="*/ 209 h 211"/>
                    <a:gd name="T42" fmla="*/ 65 w 237"/>
                    <a:gd name="T43" fmla="*/ 205 h 211"/>
                    <a:gd name="T44" fmla="*/ 40 w 237"/>
                    <a:gd name="T45" fmla="*/ 194 h 211"/>
                    <a:gd name="T46" fmla="*/ 22 w 237"/>
                    <a:gd name="T47" fmla="*/ 181 h 211"/>
                    <a:gd name="T48" fmla="*/ 9 w 237"/>
                    <a:gd name="T49" fmla="*/ 166 h 211"/>
                    <a:gd name="T50" fmla="*/ 3 w 237"/>
                    <a:gd name="T51" fmla="*/ 150 h 211"/>
                    <a:gd name="T52" fmla="*/ 0 w 237"/>
                    <a:gd name="T53" fmla="*/ 136 h 211"/>
                    <a:gd name="T54" fmla="*/ 2 w 237"/>
                    <a:gd name="T55" fmla="*/ 121 h 211"/>
                    <a:gd name="T56" fmla="*/ 10 w 237"/>
                    <a:gd name="T57" fmla="*/ 101 h 211"/>
                    <a:gd name="T58" fmla="*/ 25 w 237"/>
                    <a:gd name="T59" fmla="*/ 84 h 211"/>
                    <a:gd name="T60" fmla="*/ 45 w 237"/>
                    <a:gd name="T61" fmla="*/ 71 h 211"/>
                    <a:gd name="T62" fmla="*/ 73 w 237"/>
                    <a:gd name="T63" fmla="*/ 61 h 211"/>
                    <a:gd name="T64" fmla="*/ 29 w 237"/>
                    <a:gd name="T65" fmla="*/ 3 h 211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237"/>
                    <a:gd name="T100" fmla="*/ 0 h 211"/>
                    <a:gd name="T101" fmla="*/ 237 w 237"/>
                    <a:gd name="T102" fmla="*/ 211 h 211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237" h="211">
                      <a:moveTo>
                        <a:pt x="29" y="3"/>
                      </a:moveTo>
                      <a:lnTo>
                        <a:pt x="67" y="10"/>
                      </a:lnTo>
                      <a:lnTo>
                        <a:pt x="66" y="0"/>
                      </a:lnTo>
                      <a:lnTo>
                        <a:pt x="112" y="11"/>
                      </a:lnTo>
                      <a:lnTo>
                        <a:pt x="112" y="0"/>
                      </a:lnTo>
                      <a:lnTo>
                        <a:pt x="161" y="0"/>
                      </a:lnTo>
                      <a:lnTo>
                        <a:pt x="160" y="11"/>
                      </a:lnTo>
                      <a:lnTo>
                        <a:pt x="219" y="0"/>
                      </a:lnTo>
                      <a:lnTo>
                        <a:pt x="148" y="59"/>
                      </a:lnTo>
                      <a:lnTo>
                        <a:pt x="155" y="60"/>
                      </a:lnTo>
                      <a:lnTo>
                        <a:pt x="163" y="61"/>
                      </a:lnTo>
                      <a:lnTo>
                        <a:pt x="172" y="64"/>
                      </a:lnTo>
                      <a:lnTo>
                        <a:pt x="180" y="66"/>
                      </a:lnTo>
                      <a:lnTo>
                        <a:pt x="189" y="71"/>
                      </a:lnTo>
                      <a:lnTo>
                        <a:pt x="197" y="74"/>
                      </a:lnTo>
                      <a:lnTo>
                        <a:pt x="205" y="79"/>
                      </a:lnTo>
                      <a:lnTo>
                        <a:pt x="212" y="85"/>
                      </a:lnTo>
                      <a:lnTo>
                        <a:pt x="217" y="90"/>
                      </a:lnTo>
                      <a:lnTo>
                        <a:pt x="222" y="96"/>
                      </a:lnTo>
                      <a:lnTo>
                        <a:pt x="227" y="103"/>
                      </a:lnTo>
                      <a:lnTo>
                        <a:pt x="231" y="111"/>
                      </a:lnTo>
                      <a:lnTo>
                        <a:pt x="234" y="118"/>
                      </a:lnTo>
                      <a:lnTo>
                        <a:pt x="235" y="124"/>
                      </a:lnTo>
                      <a:lnTo>
                        <a:pt x="236" y="134"/>
                      </a:lnTo>
                      <a:lnTo>
                        <a:pt x="235" y="143"/>
                      </a:lnTo>
                      <a:lnTo>
                        <a:pt x="233" y="150"/>
                      </a:lnTo>
                      <a:lnTo>
                        <a:pt x="231" y="157"/>
                      </a:lnTo>
                      <a:lnTo>
                        <a:pt x="228" y="163"/>
                      </a:lnTo>
                      <a:lnTo>
                        <a:pt x="224" y="169"/>
                      </a:lnTo>
                      <a:lnTo>
                        <a:pt x="218" y="176"/>
                      </a:lnTo>
                      <a:lnTo>
                        <a:pt x="210" y="184"/>
                      </a:lnTo>
                      <a:lnTo>
                        <a:pt x="201" y="191"/>
                      </a:lnTo>
                      <a:lnTo>
                        <a:pt x="193" y="196"/>
                      </a:lnTo>
                      <a:lnTo>
                        <a:pt x="185" y="199"/>
                      </a:lnTo>
                      <a:lnTo>
                        <a:pt x="177" y="203"/>
                      </a:lnTo>
                      <a:lnTo>
                        <a:pt x="170" y="205"/>
                      </a:lnTo>
                      <a:lnTo>
                        <a:pt x="161" y="207"/>
                      </a:lnTo>
                      <a:lnTo>
                        <a:pt x="155" y="209"/>
                      </a:lnTo>
                      <a:lnTo>
                        <a:pt x="145" y="209"/>
                      </a:lnTo>
                      <a:lnTo>
                        <a:pt x="136" y="210"/>
                      </a:lnTo>
                      <a:lnTo>
                        <a:pt x="96" y="210"/>
                      </a:lnTo>
                      <a:lnTo>
                        <a:pt x="88" y="209"/>
                      </a:lnTo>
                      <a:lnTo>
                        <a:pt x="78" y="208"/>
                      </a:lnTo>
                      <a:lnTo>
                        <a:pt x="65" y="205"/>
                      </a:lnTo>
                      <a:lnTo>
                        <a:pt x="53" y="200"/>
                      </a:lnTo>
                      <a:lnTo>
                        <a:pt x="40" y="194"/>
                      </a:lnTo>
                      <a:lnTo>
                        <a:pt x="30" y="187"/>
                      </a:lnTo>
                      <a:lnTo>
                        <a:pt x="22" y="181"/>
                      </a:lnTo>
                      <a:lnTo>
                        <a:pt x="15" y="174"/>
                      </a:lnTo>
                      <a:lnTo>
                        <a:pt x="9" y="166"/>
                      </a:lnTo>
                      <a:lnTo>
                        <a:pt x="5" y="156"/>
                      </a:lnTo>
                      <a:lnTo>
                        <a:pt x="3" y="150"/>
                      </a:lnTo>
                      <a:lnTo>
                        <a:pt x="1" y="144"/>
                      </a:lnTo>
                      <a:lnTo>
                        <a:pt x="0" y="136"/>
                      </a:lnTo>
                      <a:lnTo>
                        <a:pt x="1" y="131"/>
                      </a:lnTo>
                      <a:lnTo>
                        <a:pt x="2" y="121"/>
                      </a:lnTo>
                      <a:lnTo>
                        <a:pt x="5" y="111"/>
                      </a:lnTo>
                      <a:lnTo>
                        <a:pt x="10" y="101"/>
                      </a:lnTo>
                      <a:lnTo>
                        <a:pt x="17" y="92"/>
                      </a:lnTo>
                      <a:lnTo>
                        <a:pt x="25" y="84"/>
                      </a:lnTo>
                      <a:lnTo>
                        <a:pt x="35" y="76"/>
                      </a:lnTo>
                      <a:lnTo>
                        <a:pt x="45" y="71"/>
                      </a:lnTo>
                      <a:lnTo>
                        <a:pt x="59" y="65"/>
                      </a:lnTo>
                      <a:lnTo>
                        <a:pt x="73" y="61"/>
                      </a:lnTo>
                      <a:lnTo>
                        <a:pt x="83" y="59"/>
                      </a:lnTo>
                      <a:lnTo>
                        <a:pt x="29" y="3"/>
                      </a:lnTo>
                    </a:path>
                  </a:pathLst>
                </a:custGeom>
                <a:solidFill>
                  <a:schemeClr val="bg2"/>
                </a:solidFill>
                <a:ln w="25400" cap="rnd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660" name="Rectangle 24"/>
                <p:cNvSpPr>
                  <a:spLocks noChangeArrowheads="1"/>
                </p:cNvSpPr>
                <p:nvPr/>
              </p:nvSpPr>
              <p:spPr bwMode="auto">
                <a:xfrm>
                  <a:off x="678" y="2054"/>
                  <a:ext cx="201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2000" b="1">
                      <a:solidFill>
                        <a:schemeClr val="bg1"/>
                      </a:solidFill>
                      <a:latin typeface="Calibri" charset="0"/>
                    </a:rPr>
                    <a:t>C</a:t>
                  </a:r>
                </a:p>
              </p:txBody>
            </p:sp>
          </p:grpSp>
          <p:grpSp>
            <p:nvGrpSpPr>
              <p:cNvPr id="22549" name="Group 25"/>
              <p:cNvGrpSpPr>
                <a:grpSpLocks/>
              </p:cNvGrpSpPr>
              <p:nvPr/>
            </p:nvGrpSpPr>
            <p:grpSpPr bwMode="auto">
              <a:xfrm>
                <a:off x="676" y="2378"/>
                <a:ext cx="237" cy="252"/>
                <a:chOff x="676" y="2378"/>
                <a:chExt cx="237" cy="252"/>
              </a:xfrm>
            </p:grpSpPr>
            <p:sp>
              <p:nvSpPr>
                <p:cNvPr id="22657" name="Freeform 26"/>
                <p:cNvSpPr>
                  <a:spLocks/>
                </p:cNvSpPr>
                <p:nvPr/>
              </p:nvSpPr>
              <p:spPr bwMode="auto">
                <a:xfrm>
                  <a:off x="676" y="2418"/>
                  <a:ext cx="237" cy="212"/>
                </a:xfrm>
                <a:custGeom>
                  <a:avLst/>
                  <a:gdLst>
                    <a:gd name="T0" fmla="*/ 67 w 237"/>
                    <a:gd name="T1" fmla="*/ 10 h 212"/>
                    <a:gd name="T2" fmla="*/ 112 w 237"/>
                    <a:gd name="T3" fmla="*/ 11 h 212"/>
                    <a:gd name="T4" fmla="*/ 161 w 237"/>
                    <a:gd name="T5" fmla="*/ 0 h 212"/>
                    <a:gd name="T6" fmla="*/ 219 w 237"/>
                    <a:gd name="T7" fmla="*/ 0 h 212"/>
                    <a:gd name="T8" fmla="*/ 155 w 237"/>
                    <a:gd name="T9" fmla="*/ 60 h 212"/>
                    <a:gd name="T10" fmla="*/ 172 w 237"/>
                    <a:gd name="T11" fmla="*/ 64 h 212"/>
                    <a:gd name="T12" fmla="*/ 189 w 237"/>
                    <a:gd name="T13" fmla="*/ 71 h 212"/>
                    <a:gd name="T14" fmla="*/ 205 w 237"/>
                    <a:gd name="T15" fmla="*/ 80 h 212"/>
                    <a:gd name="T16" fmla="*/ 217 w 237"/>
                    <a:gd name="T17" fmla="*/ 90 h 212"/>
                    <a:gd name="T18" fmla="*/ 227 w 237"/>
                    <a:gd name="T19" fmla="*/ 103 h 212"/>
                    <a:gd name="T20" fmla="*/ 234 w 237"/>
                    <a:gd name="T21" fmla="*/ 118 h 212"/>
                    <a:gd name="T22" fmla="*/ 236 w 237"/>
                    <a:gd name="T23" fmla="*/ 134 h 212"/>
                    <a:gd name="T24" fmla="*/ 233 w 237"/>
                    <a:gd name="T25" fmla="*/ 151 h 212"/>
                    <a:gd name="T26" fmla="*/ 228 w 237"/>
                    <a:gd name="T27" fmla="*/ 164 h 212"/>
                    <a:gd name="T28" fmla="*/ 218 w 237"/>
                    <a:gd name="T29" fmla="*/ 177 h 212"/>
                    <a:gd name="T30" fmla="*/ 201 w 237"/>
                    <a:gd name="T31" fmla="*/ 192 h 212"/>
                    <a:gd name="T32" fmla="*/ 185 w 237"/>
                    <a:gd name="T33" fmla="*/ 200 h 212"/>
                    <a:gd name="T34" fmla="*/ 170 w 237"/>
                    <a:gd name="T35" fmla="*/ 206 h 212"/>
                    <a:gd name="T36" fmla="*/ 155 w 237"/>
                    <a:gd name="T37" fmla="*/ 210 h 212"/>
                    <a:gd name="T38" fmla="*/ 136 w 237"/>
                    <a:gd name="T39" fmla="*/ 211 h 212"/>
                    <a:gd name="T40" fmla="*/ 88 w 237"/>
                    <a:gd name="T41" fmla="*/ 210 h 212"/>
                    <a:gd name="T42" fmla="*/ 65 w 237"/>
                    <a:gd name="T43" fmla="*/ 206 h 212"/>
                    <a:gd name="T44" fmla="*/ 40 w 237"/>
                    <a:gd name="T45" fmla="*/ 195 h 212"/>
                    <a:gd name="T46" fmla="*/ 22 w 237"/>
                    <a:gd name="T47" fmla="*/ 182 h 212"/>
                    <a:gd name="T48" fmla="*/ 9 w 237"/>
                    <a:gd name="T49" fmla="*/ 167 h 212"/>
                    <a:gd name="T50" fmla="*/ 3 w 237"/>
                    <a:gd name="T51" fmla="*/ 151 h 212"/>
                    <a:gd name="T52" fmla="*/ 0 w 237"/>
                    <a:gd name="T53" fmla="*/ 137 h 212"/>
                    <a:gd name="T54" fmla="*/ 2 w 237"/>
                    <a:gd name="T55" fmla="*/ 121 h 212"/>
                    <a:gd name="T56" fmla="*/ 10 w 237"/>
                    <a:gd name="T57" fmla="*/ 101 h 212"/>
                    <a:gd name="T58" fmla="*/ 25 w 237"/>
                    <a:gd name="T59" fmla="*/ 85 h 212"/>
                    <a:gd name="T60" fmla="*/ 45 w 237"/>
                    <a:gd name="T61" fmla="*/ 71 h 212"/>
                    <a:gd name="T62" fmla="*/ 73 w 237"/>
                    <a:gd name="T63" fmla="*/ 62 h 212"/>
                    <a:gd name="T64" fmla="*/ 29 w 237"/>
                    <a:gd name="T65" fmla="*/ 3 h 212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237"/>
                    <a:gd name="T100" fmla="*/ 0 h 212"/>
                    <a:gd name="T101" fmla="*/ 237 w 237"/>
                    <a:gd name="T102" fmla="*/ 212 h 212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237" h="212">
                      <a:moveTo>
                        <a:pt x="29" y="3"/>
                      </a:moveTo>
                      <a:lnTo>
                        <a:pt x="67" y="10"/>
                      </a:lnTo>
                      <a:lnTo>
                        <a:pt x="66" y="0"/>
                      </a:lnTo>
                      <a:lnTo>
                        <a:pt x="112" y="11"/>
                      </a:lnTo>
                      <a:lnTo>
                        <a:pt x="112" y="0"/>
                      </a:lnTo>
                      <a:lnTo>
                        <a:pt x="161" y="0"/>
                      </a:lnTo>
                      <a:lnTo>
                        <a:pt x="160" y="11"/>
                      </a:lnTo>
                      <a:lnTo>
                        <a:pt x="219" y="0"/>
                      </a:lnTo>
                      <a:lnTo>
                        <a:pt x="148" y="60"/>
                      </a:lnTo>
                      <a:lnTo>
                        <a:pt x="155" y="60"/>
                      </a:lnTo>
                      <a:lnTo>
                        <a:pt x="163" y="62"/>
                      </a:lnTo>
                      <a:lnTo>
                        <a:pt x="172" y="64"/>
                      </a:lnTo>
                      <a:lnTo>
                        <a:pt x="180" y="67"/>
                      </a:lnTo>
                      <a:lnTo>
                        <a:pt x="189" y="71"/>
                      </a:lnTo>
                      <a:lnTo>
                        <a:pt x="197" y="75"/>
                      </a:lnTo>
                      <a:lnTo>
                        <a:pt x="205" y="80"/>
                      </a:lnTo>
                      <a:lnTo>
                        <a:pt x="212" y="85"/>
                      </a:lnTo>
                      <a:lnTo>
                        <a:pt x="217" y="90"/>
                      </a:lnTo>
                      <a:lnTo>
                        <a:pt x="222" y="97"/>
                      </a:lnTo>
                      <a:lnTo>
                        <a:pt x="227" y="103"/>
                      </a:lnTo>
                      <a:lnTo>
                        <a:pt x="231" y="111"/>
                      </a:lnTo>
                      <a:lnTo>
                        <a:pt x="234" y="118"/>
                      </a:lnTo>
                      <a:lnTo>
                        <a:pt x="235" y="125"/>
                      </a:lnTo>
                      <a:lnTo>
                        <a:pt x="236" y="134"/>
                      </a:lnTo>
                      <a:lnTo>
                        <a:pt x="235" y="144"/>
                      </a:lnTo>
                      <a:lnTo>
                        <a:pt x="233" y="151"/>
                      </a:lnTo>
                      <a:lnTo>
                        <a:pt x="231" y="158"/>
                      </a:lnTo>
                      <a:lnTo>
                        <a:pt x="228" y="164"/>
                      </a:lnTo>
                      <a:lnTo>
                        <a:pt x="224" y="170"/>
                      </a:lnTo>
                      <a:lnTo>
                        <a:pt x="218" y="177"/>
                      </a:lnTo>
                      <a:lnTo>
                        <a:pt x="210" y="185"/>
                      </a:lnTo>
                      <a:lnTo>
                        <a:pt x="201" y="192"/>
                      </a:lnTo>
                      <a:lnTo>
                        <a:pt x="193" y="197"/>
                      </a:lnTo>
                      <a:lnTo>
                        <a:pt x="185" y="200"/>
                      </a:lnTo>
                      <a:lnTo>
                        <a:pt x="177" y="204"/>
                      </a:lnTo>
                      <a:lnTo>
                        <a:pt x="170" y="206"/>
                      </a:lnTo>
                      <a:lnTo>
                        <a:pt x="161" y="208"/>
                      </a:lnTo>
                      <a:lnTo>
                        <a:pt x="155" y="210"/>
                      </a:lnTo>
                      <a:lnTo>
                        <a:pt x="145" y="210"/>
                      </a:lnTo>
                      <a:lnTo>
                        <a:pt x="136" y="211"/>
                      </a:lnTo>
                      <a:lnTo>
                        <a:pt x="96" y="211"/>
                      </a:lnTo>
                      <a:lnTo>
                        <a:pt x="88" y="210"/>
                      </a:lnTo>
                      <a:lnTo>
                        <a:pt x="78" y="209"/>
                      </a:lnTo>
                      <a:lnTo>
                        <a:pt x="65" y="206"/>
                      </a:lnTo>
                      <a:lnTo>
                        <a:pt x="53" y="201"/>
                      </a:lnTo>
                      <a:lnTo>
                        <a:pt x="40" y="195"/>
                      </a:lnTo>
                      <a:lnTo>
                        <a:pt x="30" y="188"/>
                      </a:lnTo>
                      <a:lnTo>
                        <a:pt x="22" y="182"/>
                      </a:lnTo>
                      <a:lnTo>
                        <a:pt x="15" y="175"/>
                      </a:lnTo>
                      <a:lnTo>
                        <a:pt x="9" y="167"/>
                      </a:lnTo>
                      <a:lnTo>
                        <a:pt x="5" y="157"/>
                      </a:lnTo>
                      <a:lnTo>
                        <a:pt x="3" y="151"/>
                      </a:lnTo>
                      <a:lnTo>
                        <a:pt x="1" y="144"/>
                      </a:lnTo>
                      <a:lnTo>
                        <a:pt x="0" y="137"/>
                      </a:lnTo>
                      <a:lnTo>
                        <a:pt x="1" y="131"/>
                      </a:lnTo>
                      <a:lnTo>
                        <a:pt x="2" y="121"/>
                      </a:lnTo>
                      <a:lnTo>
                        <a:pt x="5" y="112"/>
                      </a:lnTo>
                      <a:lnTo>
                        <a:pt x="10" y="101"/>
                      </a:lnTo>
                      <a:lnTo>
                        <a:pt x="17" y="93"/>
                      </a:lnTo>
                      <a:lnTo>
                        <a:pt x="25" y="85"/>
                      </a:lnTo>
                      <a:lnTo>
                        <a:pt x="35" y="77"/>
                      </a:lnTo>
                      <a:lnTo>
                        <a:pt x="45" y="71"/>
                      </a:lnTo>
                      <a:lnTo>
                        <a:pt x="59" y="65"/>
                      </a:lnTo>
                      <a:lnTo>
                        <a:pt x="73" y="62"/>
                      </a:lnTo>
                      <a:lnTo>
                        <a:pt x="83" y="60"/>
                      </a:lnTo>
                      <a:lnTo>
                        <a:pt x="29" y="3"/>
                      </a:lnTo>
                    </a:path>
                  </a:pathLst>
                </a:custGeom>
                <a:solidFill>
                  <a:schemeClr val="bg2"/>
                </a:solidFill>
                <a:ln w="25400" cap="rnd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658" name="Rectangle 27"/>
                <p:cNvSpPr>
                  <a:spLocks noChangeArrowheads="1"/>
                </p:cNvSpPr>
                <p:nvPr/>
              </p:nvSpPr>
              <p:spPr bwMode="auto">
                <a:xfrm>
                  <a:off x="678" y="2378"/>
                  <a:ext cx="217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2000" b="1">
                      <a:solidFill>
                        <a:schemeClr val="bg1"/>
                      </a:solidFill>
                      <a:latin typeface="Calibri" charset="0"/>
                    </a:rPr>
                    <a:t>D</a:t>
                  </a:r>
                </a:p>
              </p:txBody>
            </p:sp>
          </p:grpSp>
          <p:grpSp>
            <p:nvGrpSpPr>
              <p:cNvPr id="22550" name="Group 28"/>
              <p:cNvGrpSpPr>
                <a:grpSpLocks/>
              </p:cNvGrpSpPr>
              <p:nvPr/>
            </p:nvGrpSpPr>
            <p:grpSpPr bwMode="auto">
              <a:xfrm>
                <a:off x="670" y="1349"/>
                <a:ext cx="237" cy="251"/>
                <a:chOff x="670" y="1349"/>
                <a:chExt cx="237" cy="251"/>
              </a:xfrm>
            </p:grpSpPr>
            <p:sp>
              <p:nvSpPr>
                <p:cNvPr id="22655" name="Freeform 29"/>
                <p:cNvSpPr>
                  <a:spLocks/>
                </p:cNvSpPr>
                <p:nvPr/>
              </p:nvSpPr>
              <p:spPr bwMode="auto">
                <a:xfrm>
                  <a:off x="670" y="1389"/>
                  <a:ext cx="237" cy="211"/>
                </a:xfrm>
                <a:custGeom>
                  <a:avLst/>
                  <a:gdLst>
                    <a:gd name="T0" fmla="*/ 67 w 237"/>
                    <a:gd name="T1" fmla="*/ 10 h 211"/>
                    <a:gd name="T2" fmla="*/ 112 w 237"/>
                    <a:gd name="T3" fmla="*/ 11 h 211"/>
                    <a:gd name="T4" fmla="*/ 161 w 237"/>
                    <a:gd name="T5" fmla="*/ 0 h 211"/>
                    <a:gd name="T6" fmla="*/ 219 w 237"/>
                    <a:gd name="T7" fmla="*/ 0 h 211"/>
                    <a:gd name="T8" fmla="*/ 155 w 237"/>
                    <a:gd name="T9" fmla="*/ 60 h 211"/>
                    <a:gd name="T10" fmla="*/ 172 w 237"/>
                    <a:gd name="T11" fmla="*/ 64 h 211"/>
                    <a:gd name="T12" fmla="*/ 189 w 237"/>
                    <a:gd name="T13" fmla="*/ 71 h 211"/>
                    <a:gd name="T14" fmla="*/ 205 w 237"/>
                    <a:gd name="T15" fmla="*/ 79 h 211"/>
                    <a:gd name="T16" fmla="*/ 217 w 237"/>
                    <a:gd name="T17" fmla="*/ 90 h 211"/>
                    <a:gd name="T18" fmla="*/ 227 w 237"/>
                    <a:gd name="T19" fmla="*/ 103 h 211"/>
                    <a:gd name="T20" fmla="*/ 234 w 237"/>
                    <a:gd name="T21" fmla="*/ 118 h 211"/>
                    <a:gd name="T22" fmla="*/ 236 w 237"/>
                    <a:gd name="T23" fmla="*/ 134 h 211"/>
                    <a:gd name="T24" fmla="*/ 233 w 237"/>
                    <a:gd name="T25" fmla="*/ 150 h 211"/>
                    <a:gd name="T26" fmla="*/ 228 w 237"/>
                    <a:gd name="T27" fmla="*/ 163 h 211"/>
                    <a:gd name="T28" fmla="*/ 218 w 237"/>
                    <a:gd name="T29" fmla="*/ 176 h 211"/>
                    <a:gd name="T30" fmla="*/ 201 w 237"/>
                    <a:gd name="T31" fmla="*/ 191 h 211"/>
                    <a:gd name="T32" fmla="*/ 185 w 237"/>
                    <a:gd name="T33" fmla="*/ 199 h 211"/>
                    <a:gd name="T34" fmla="*/ 170 w 237"/>
                    <a:gd name="T35" fmla="*/ 205 h 211"/>
                    <a:gd name="T36" fmla="*/ 155 w 237"/>
                    <a:gd name="T37" fmla="*/ 209 h 211"/>
                    <a:gd name="T38" fmla="*/ 136 w 237"/>
                    <a:gd name="T39" fmla="*/ 210 h 211"/>
                    <a:gd name="T40" fmla="*/ 88 w 237"/>
                    <a:gd name="T41" fmla="*/ 209 h 211"/>
                    <a:gd name="T42" fmla="*/ 65 w 237"/>
                    <a:gd name="T43" fmla="*/ 205 h 211"/>
                    <a:gd name="T44" fmla="*/ 40 w 237"/>
                    <a:gd name="T45" fmla="*/ 194 h 211"/>
                    <a:gd name="T46" fmla="*/ 22 w 237"/>
                    <a:gd name="T47" fmla="*/ 181 h 211"/>
                    <a:gd name="T48" fmla="*/ 9 w 237"/>
                    <a:gd name="T49" fmla="*/ 166 h 211"/>
                    <a:gd name="T50" fmla="*/ 3 w 237"/>
                    <a:gd name="T51" fmla="*/ 150 h 211"/>
                    <a:gd name="T52" fmla="*/ 0 w 237"/>
                    <a:gd name="T53" fmla="*/ 136 h 211"/>
                    <a:gd name="T54" fmla="*/ 2 w 237"/>
                    <a:gd name="T55" fmla="*/ 121 h 211"/>
                    <a:gd name="T56" fmla="*/ 10 w 237"/>
                    <a:gd name="T57" fmla="*/ 101 h 211"/>
                    <a:gd name="T58" fmla="*/ 25 w 237"/>
                    <a:gd name="T59" fmla="*/ 84 h 211"/>
                    <a:gd name="T60" fmla="*/ 45 w 237"/>
                    <a:gd name="T61" fmla="*/ 71 h 211"/>
                    <a:gd name="T62" fmla="*/ 73 w 237"/>
                    <a:gd name="T63" fmla="*/ 61 h 211"/>
                    <a:gd name="T64" fmla="*/ 29 w 237"/>
                    <a:gd name="T65" fmla="*/ 3 h 211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237"/>
                    <a:gd name="T100" fmla="*/ 0 h 211"/>
                    <a:gd name="T101" fmla="*/ 237 w 237"/>
                    <a:gd name="T102" fmla="*/ 211 h 211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237" h="211">
                      <a:moveTo>
                        <a:pt x="29" y="3"/>
                      </a:moveTo>
                      <a:lnTo>
                        <a:pt x="67" y="10"/>
                      </a:lnTo>
                      <a:lnTo>
                        <a:pt x="66" y="0"/>
                      </a:lnTo>
                      <a:lnTo>
                        <a:pt x="112" y="11"/>
                      </a:lnTo>
                      <a:lnTo>
                        <a:pt x="112" y="0"/>
                      </a:lnTo>
                      <a:lnTo>
                        <a:pt x="161" y="0"/>
                      </a:lnTo>
                      <a:lnTo>
                        <a:pt x="160" y="11"/>
                      </a:lnTo>
                      <a:lnTo>
                        <a:pt x="219" y="0"/>
                      </a:lnTo>
                      <a:lnTo>
                        <a:pt x="148" y="59"/>
                      </a:lnTo>
                      <a:lnTo>
                        <a:pt x="155" y="60"/>
                      </a:lnTo>
                      <a:lnTo>
                        <a:pt x="163" y="61"/>
                      </a:lnTo>
                      <a:lnTo>
                        <a:pt x="172" y="64"/>
                      </a:lnTo>
                      <a:lnTo>
                        <a:pt x="180" y="66"/>
                      </a:lnTo>
                      <a:lnTo>
                        <a:pt x="189" y="71"/>
                      </a:lnTo>
                      <a:lnTo>
                        <a:pt x="197" y="74"/>
                      </a:lnTo>
                      <a:lnTo>
                        <a:pt x="205" y="79"/>
                      </a:lnTo>
                      <a:lnTo>
                        <a:pt x="212" y="85"/>
                      </a:lnTo>
                      <a:lnTo>
                        <a:pt x="217" y="90"/>
                      </a:lnTo>
                      <a:lnTo>
                        <a:pt x="222" y="96"/>
                      </a:lnTo>
                      <a:lnTo>
                        <a:pt x="227" y="103"/>
                      </a:lnTo>
                      <a:lnTo>
                        <a:pt x="231" y="111"/>
                      </a:lnTo>
                      <a:lnTo>
                        <a:pt x="234" y="118"/>
                      </a:lnTo>
                      <a:lnTo>
                        <a:pt x="235" y="124"/>
                      </a:lnTo>
                      <a:lnTo>
                        <a:pt x="236" y="134"/>
                      </a:lnTo>
                      <a:lnTo>
                        <a:pt x="235" y="143"/>
                      </a:lnTo>
                      <a:lnTo>
                        <a:pt x="233" y="150"/>
                      </a:lnTo>
                      <a:lnTo>
                        <a:pt x="231" y="157"/>
                      </a:lnTo>
                      <a:lnTo>
                        <a:pt x="228" y="163"/>
                      </a:lnTo>
                      <a:lnTo>
                        <a:pt x="224" y="169"/>
                      </a:lnTo>
                      <a:lnTo>
                        <a:pt x="218" y="176"/>
                      </a:lnTo>
                      <a:lnTo>
                        <a:pt x="210" y="184"/>
                      </a:lnTo>
                      <a:lnTo>
                        <a:pt x="201" y="191"/>
                      </a:lnTo>
                      <a:lnTo>
                        <a:pt x="193" y="196"/>
                      </a:lnTo>
                      <a:lnTo>
                        <a:pt x="185" y="199"/>
                      </a:lnTo>
                      <a:lnTo>
                        <a:pt x="177" y="203"/>
                      </a:lnTo>
                      <a:lnTo>
                        <a:pt x="170" y="205"/>
                      </a:lnTo>
                      <a:lnTo>
                        <a:pt x="161" y="207"/>
                      </a:lnTo>
                      <a:lnTo>
                        <a:pt x="155" y="209"/>
                      </a:lnTo>
                      <a:lnTo>
                        <a:pt x="145" y="209"/>
                      </a:lnTo>
                      <a:lnTo>
                        <a:pt x="136" y="210"/>
                      </a:lnTo>
                      <a:lnTo>
                        <a:pt x="96" y="210"/>
                      </a:lnTo>
                      <a:lnTo>
                        <a:pt x="88" y="209"/>
                      </a:lnTo>
                      <a:lnTo>
                        <a:pt x="78" y="208"/>
                      </a:lnTo>
                      <a:lnTo>
                        <a:pt x="65" y="205"/>
                      </a:lnTo>
                      <a:lnTo>
                        <a:pt x="53" y="200"/>
                      </a:lnTo>
                      <a:lnTo>
                        <a:pt x="40" y="194"/>
                      </a:lnTo>
                      <a:lnTo>
                        <a:pt x="30" y="187"/>
                      </a:lnTo>
                      <a:lnTo>
                        <a:pt x="22" y="181"/>
                      </a:lnTo>
                      <a:lnTo>
                        <a:pt x="15" y="174"/>
                      </a:lnTo>
                      <a:lnTo>
                        <a:pt x="9" y="166"/>
                      </a:lnTo>
                      <a:lnTo>
                        <a:pt x="5" y="156"/>
                      </a:lnTo>
                      <a:lnTo>
                        <a:pt x="3" y="150"/>
                      </a:lnTo>
                      <a:lnTo>
                        <a:pt x="1" y="144"/>
                      </a:lnTo>
                      <a:lnTo>
                        <a:pt x="0" y="136"/>
                      </a:lnTo>
                      <a:lnTo>
                        <a:pt x="1" y="131"/>
                      </a:lnTo>
                      <a:lnTo>
                        <a:pt x="2" y="121"/>
                      </a:lnTo>
                      <a:lnTo>
                        <a:pt x="5" y="111"/>
                      </a:lnTo>
                      <a:lnTo>
                        <a:pt x="10" y="101"/>
                      </a:lnTo>
                      <a:lnTo>
                        <a:pt x="17" y="92"/>
                      </a:lnTo>
                      <a:lnTo>
                        <a:pt x="25" y="84"/>
                      </a:lnTo>
                      <a:lnTo>
                        <a:pt x="35" y="76"/>
                      </a:lnTo>
                      <a:lnTo>
                        <a:pt x="45" y="71"/>
                      </a:lnTo>
                      <a:lnTo>
                        <a:pt x="59" y="65"/>
                      </a:lnTo>
                      <a:lnTo>
                        <a:pt x="73" y="61"/>
                      </a:lnTo>
                      <a:lnTo>
                        <a:pt x="83" y="59"/>
                      </a:lnTo>
                      <a:lnTo>
                        <a:pt x="29" y="3"/>
                      </a:lnTo>
                    </a:path>
                  </a:pathLst>
                </a:custGeom>
                <a:solidFill>
                  <a:schemeClr val="bg2"/>
                </a:solidFill>
                <a:ln w="25400" cap="rnd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656" name="Rectangle 30"/>
                <p:cNvSpPr>
                  <a:spLocks noChangeArrowheads="1"/>
                </p:cNvSpPr>
                <p:nvPr/>
              </p:nvSpPr>
              <p:spPr bwMode="auto">
                <a:xfrm>
                  <a:off x="672" y="1349"/>
                  <a:ext cx="223" cy="2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2000" b="1">
                      <a:solidFill>
                        <a:schemeClr val="bg1"/>
                      </a:solidFill>
                      <a:latin typeface="Calibri" charset="0"/>
                    </a:rPr>
                    <a:t>A</a:t>
                  </a:r>
                </a:p>
              </p:txBody>
            </p:sp>
          </p:grpSp>
          <p:sp>
            <p:nvSpPr>
              <p:cNvPr id="22551" name="Line 31"/>
              <p:cNvSpPr>
                <a:spLocks noChangeShapeType="1"/>
              </p:cNvSpPr>
              <p:nvPr/>
            </p:nvSpPr>
            <p:spPr bwMode="auto">
              <a:xfrm flipH="1">
                <a:off x="1520" y="945"/>
                <a:ext cx="3" cy="1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52" name="Line 32"/>
              <p:cNvSpPr>
                <a:spLocks noChangeShapeType="1"/>
              </p:cNvSpPr>
              <p:nvPr/>
            </p:nvSpPr>
            <p:spPr bwMode="auto">
              <a:xfrm flipH="1">
                <a:off x="1805" y="945"/>
                <a:ext cx="3" cy="1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53" name="Line 33"/>
              <p:cNvSpPr>
                <a:spLocks noChangeShapeType="1"/>
              </p:cNvSpPr>
              <p:nvPr/>
            </p:nvSpPr>
            <p:spPr bwMode="auto">
              <a:xfrm flipH="1">
                <a:off x="2089" y="945"/>
                <a:ext cx="3" cy="1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54" name="AutoShape 34"/>
              <p:cNvSpPr>
                <a:spLocks noChangeArrowheads="1"/>
              </p:cNvSpPr>
              <p:nvPr/>
            </p:nvSpPr>
            <p:spPr bwMode="auto">
              <a:xfrm>
                <a:off x="1295" y="1727"/>
                <a:ext cx="208" cy="259"/>
              </a:xfrm>
              <a:prstGeom prst="cube">
                <a:avLst>
                  <a:gd name="adj" fmla="val 24995"/>
                </a:avLst>
              </a:prstGeom>
              <a:solidFill>
                <a:srgbClr val="E89A95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Calibri" charset="0"/>
                </a:endParaRPr>
              </a:p>
            </p:txBody>
          </p:sp>
          <p:sp>
            <p:nvSpPr>
              <p:cNvPr id="22555" name="AutoShape 35"/>
              <p:cNvSpPr>
                <a:spLocks noChangeArrowheads="1"/>
              </p:cNvSpPr>
              <p:nvPr/>
            </p:nvSpPr>
            <p:spPr bwMode="auto">
              <a:xfrm>
                <a:off x="1346" y="1675"/>
                <a:ext cx="157" cy="46"/>
              </a:xfrm>
              <a:prstGeom prst="cube">
                <a:avLst>
                  <a:gd name="adj" fmla="val 24995"/>
                </a:avLst>
              </a:prstGeom>
              <a:solidFill>
                <a:srgbClr val="E89A95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Calibri" charset="0"/>
                </a:endParaRPr>
              </a:p>
            </p:txBody>
          </p:sp>
          <p:sp>
            <p:nvSpPr>
              <p:cNvPr id="22556" name="AutoShape 36"/>
              <p:cNvSpPr>
                <a:spLocks noChangeArrowheads="1"/>
              </p:cNvSpPr>
              <p:nvPr/>
            </p:nvSpPr>
            <p:spPr bwMode="auto">
              <a:xfrm>
                <a:off x="1337" y="1747"/>
                <a:ext cx="107" cy="15"/>
              </a:xfrm>
              <a:prstGeom prst="parallelogram">
                <a:avLst>
                  <a:gd name="adj" fmla="val 178300"/>
                </a:avLst>
              </a:prstGeom>
              <a:solidFill>
                <a:srgbClr val="DC0081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Calibri" charset="0"/>
                </a:endParaRPr>
              </a:p>
            </p:txBody>
          </p:sp>
          <p:grpSp>
            <p:nvGrpSpPr>
              <p:cNvPr id="22557" name="Group 37"/>
              <p:cNvGrpSpPr>
                <a:grpSpLocks/>
              </p:cNvGrpSpPr>
              <p:nvPr/>
            </p:nvGrpSpPr>
            <p:grpSpPr bwMode="auto">
              <a:xfrm>
                <a:off x="1811" y="1710"/>
                <a:ext cx="201" cy="257"/>
                <a:chOff x="1811" y="1710"/>
                <a:chExt cx="201" cy="257"/>
              </a:xfrm>
            </p:grpSpPr>
            <p:sp>
              <p:nvSpPr>
                <p:cNvPr id="22649" name="Freeform 38"/>
                <p:cNvSpPr>
                  <a:spLocks/>
                </p:cNvSpPr>
                <p:nvPr/>
              </p:nvSpPr>
              <p:spPr bwMode="auto">
                <a:xfrm>
                  <a:off x="1940" y="1829"/>
                  <a:ext cx="60" cy="138"/>
                </a:xfrm>
                <a:custGeom>
                  <a:avLst/>
                  <a:gdLst>
                    <a:gd name="T0" fmla="*/ 43 w 60"/>
                    <a:gd name="T1" fmla="*/ 0 h 138"/>
                    <a:gd name="T2" fmla="*/ 59 w 60"/>
                    <a:gd name="T3" fmla="*/ 0 h 138"/>
                    <a:gd name="T4" fmla="*/ 16 w 60"/>
                    <a:gd name="T5" fmla="*/ 137 h 138"/>
                    <a:gd name="T6" fmla="*/ 0 w 60"/>
                    <a:gd name="T7" fmla="*/ 137 h 138"/>
                    <a:gd name="T8" fmla="*/ 43 w 60"/>
                    <a:gd name="T9" fmla="*/ 0 h 13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60"/>
                    <a:gd name="T16" fmla="*/ 0 h 138"/>
                    <a:gd name="T17" fmla="*/ 60 w 60"/>
                    <a:gd name="T18" fmla="*/ 138 h 13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60" h="138">
                      <a:moveTo>
                        <a:pt x="43" y="0"/>
                      </a:moveTo>
                      <a:lnTo>
                        <a:pt x="59" y="0"/>
                      </a:lnTo>
                      <a:lnTo>
                        <a:pt x="16" y="137"/>
                      </a:lnTo>
                      <a:lnTo>
                        <a:pt x="0" y="137"/>
                      </a:lnTo>
                      <a:lnTo>
                        <a:pt x="43" y="0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650" name="Rectangle 39"/>
                <p:cNvSpPr>
                  <a:spLocks noChangeArrowheads="1"/>
                </p:cNvSpPr>
                <p:nvPr/>
              </p:nvSpPr>
              <p:spPr bwMode="auto">
                <a:xfrm>
                  <a:off x="1936" y="1829"/>
                  <a:ext cx="76" cy="12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51" name="Rectangle 40"/>
                <p:cNvSpPr>
                  <a:spLocks noChangeArrowheads="1"/>
                </p:cNvSpPr>
                <p:nvPr/>
              </p:nvSpPr>
              <p:spPr bwMode="auto">
                <a:xfrm>
                  <a:off x="1942" y="1887"/>
                  <a:ext cx="57" cy="11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52" name="Rectangle 41"/>
                <p:cNvSpPr>
                  <a:spLocks noChangeArrowheads="1"/>
                </p:cNvSpPr>
                <p:nvPr/>
              </p:nvSpPr>
              <p:spPr bwMode="auto">
                <a:xfrm>
                  <a:off x="1811" y="1887"/>
                  <a:ext cx="75" cy="7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53" name="Oval 42"/>
                <p:cNvSpPr>
                  <a:spLocks noChangeArrowheads="1"/>
                </p:cNvSpPr>
                <p:nvPr/>
              </p:nvSpPr>
              <p:spPr bwMode="auto">
                <a:xfrm>
                  <a:off x="1870" y="1710"/>
                  <a:ext cx="22" cy="26"/>
                </a:xfrm>
                <a:prstGeom prst="ellipse">
                  <a:avLst/>
                </a:prstGeom>
                <a:solidFill>
                  <a:srgbClr val="F39FD1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54" name="Freeform 43"/>
                <p:cNvSpPr>
                  <a:spLocks/>
                </p:cNvSpPr>
                <p:nvPr/>
              </p:nvSpPr>
              <p:spPr bwMode="auto">
                <a:xfrm>
                  <a:off x="1811" y="1755"/>
                  <a:ext cx="138" cy="212"/>
                </a:xfrm>
                <a:custGeom>
                  <a:avLst/>
                  <a:gdLst>
                    <a:gd name="T0" fmla="*/ 1 w 138"/>
                    <a:gd name="T1" fmla="*/ 98 h 212"/>
                    <a:gd name="T2" fmla="*/ 1 w 138"/>
                    <a:gd name="T3" fmla="*/ 100 h 212"/>
                    <a:gd name="T4" fmla="*/ 0 w 138"/>
                    <a:gd name="T5" fmla="*/ 104 h 212"/>
                    <a:gd name="T6" fmla="*/ 0 w 138"/>
                    <a:gd name="T7" fmla="*/ 107 h 212"/>
                    <a:gd name="T8" fmla="*/ 1 w 138"/>
                    <a:gd name="T9" fmla="*/ 111 h 212"/>
                    <a:gd name="T10" fmla="*/ 3 w 138"/>
                    <a:gd name="T11" fmla="*/ 114 h 212"/>
                    <a:gd name="T12" fmla="*/ 6 w 138"/>
                    <a:gd name="T13" fmla="*/ 116 h 212"/>
                    <a:gd name="T14" fmla="*/ 9 w 138"/>
                    <a:gd name="T15" fmla="*/ 118 h 212"/>
                    <a:gd name="T16" fmla="*/ 11 w 138"/>
                    <a:gd name="T17" fmla="*/ 119 h 212"/>
                    <a:gd name="T18" fmla="*/ 15 w 138"/>
                    <a:gd name="T19" fmla="*/ 119 h 212"/>
                    <a:gd name="T20" fmla="*/ 89 w 138"/>
                    <a:gd name="T21" fmla="*/ 211 h 212"/>
                    <a:gd name="T22" fmla="*/ 113 w 138"/>
                    <a:gd name="T23" fmla="*/ 101 h 212"/>
                    <a:gd name="T24" fmla="*/ 113 w 138"/>
                    <a:gd name="T25" fmla="*/ 99 h 212"/>
                    <a:gd name="T26" fmla="*/ 111 w 138"/>
                    <a:gd name="T27" fmla="*/ 97 h 212"/>
                    <a:gd name="T28" fmla="*/ 109 w 138"/>
                    <a:gd name="T29" fmla="*/ 95 h 212"/>
                    <a:gd name="T30" fmla="*/ 108 w 138"/>
                    <a:gd name="T31" fmla="*/ 94 h 212"/>
                    <a:gd name="T32" fmla="*/ 105 w 138"/>
                    <a:gd name="T33" fmla="*/ 93 h 212"/>
                    <a:gd name="T34" fmla="*/ 102 w 138"/>
                    <a:gd name="T35" fmla="*/ 92 h 212"/>
                    <a:gd name="T36" fmla="*/ 100 w 138"/>
                    <a:gd name="T37" fmla="*/ 92 h 212"/>
                    <a:gd name="T38" fmla="*/ 97 w 138"/>
                    <a:gd name="T39" fmla="*/ 92 h 212"/>
                    <a:gd name="T40" fmla="*/ 66 w 138"/>
                    <a:gd name="T41" fmla="*/ 54 h 212"/>
                    <a:gd name="T42" fmla="*/ 127 w 138"/>
                    <a:gd name="T43" fmla="*/ 67 h 212"/>
                    <a:gd name="T44" fmla="*/ 130 w 138"/>
                    <a:gd name="T45" fmla="*/ 66 h 212"/>
                    <a:gd name="T46" fmla="*/ 131 w 138"/>
                    <a:gd name="T47" fmla="*/ 65 h 212"/>
                    <a:gd name="T48" fmla="*/ 134 w 138"/>
                    <a:gd name="T49" fmla="*/ 63 h 212"/>
                    <a:gd name="T50" fmla="*/ 136 w 138"/>
                    <a:gd name="T51" fmla="*/ 62 h 212"/>
                    <a:gd name="T52" fmla="*/ 136 w 138"/>
                    <a:gd name="T53" fmla="*/ 59 h 212"/>
                    <a:gd name="T54" fmla="*/ 137 w 138"/>
                    <a:gd name="T55" fmla="*/ 56 h 212"/>
                    <a:gd name="T56" fmla="*/ 136 w 138"/>
                    <a:gd name="T57" fmla="*/ 53 h 212"/>
                    <a:gd name="T58" fmla="*/ 135 w 138"/>
                    <a:gd name="T59" fmla="*/ 50 h 212"/>
                    <a:gd name="T60" fmla="*/ 133 w 138"/>
                    <a:gd name="T61" fmla="*/ 49 h 212"/>
                    <a:gd name="T62" fmla="*/ 131 w 138"/>
                    <a:gd name="T63" fmla="*/ 47 h 212"/>
                    <a:gd name="T64" fmla="*/ 128 w 138"/>
                    <a:gd name="T65" fmla="*/ 46 h 212"/>
                    <a:gd name="T66" fmla="*/ 87 w 138"/>
                    <a:gd name="T67" fmla="*/ 46 h 212"/>
                    <a:gd name="T68" fmla="*/ 80 w 138"/>
                    <a:gd name="T69" fmla="*/ 30 h 212"/>
                    <a:gd name="T70" fmla="*/ 80 w 138"/>
                    <a:gd name="T71" fmla="*/ 26 h 212"/>
                    <a:gd name="T72" fmla="*/ 81 w 138"/>
                    <a:gd name="T73" fmla="*/ 22 h 212"/>
                    <a:gd name="T74" fmla="*/ 81 w 138"/>
                    <a:gd name="T75" fmla="*/ 17 h 212"/>
                    <a:gd name="T76" fmla="*/ 80 w 138"/>
                    <a:gd name="T77" fmla="*/ 14 h 212"/>
                    <a:gd name="T78" fmla="*/ 78 w 138"/>
                    <a:gd name="T79" fmla="*/ 11 h 212"/>
                    <a:gd name="T80" fmla="*/ 76 w 138"/>
                    <a:gd name="T81" fmla="*/ 7 h 212"/>
                    <a:gd name="T82" fmla="*/ 73 w 138"/>
                    <a:gd name="T83" fmla="*/ 5 h 212"/>
                    <a:gd name="T84" fmla="*/ 70 w 138"/>
                    <a:gd name="T85" fmla="*/ 2 h 212"/>
                    <a:gd name="T86" fmla="*/ 66 w 138"/>
                    <a:gd name="T87" fmla="*/ 1 h 212"/>
                    <a:gd name="T88" fmla="*/ 62 w 138"/>
                    <a:gd name="T89" fmla="*/ 0 h 212"/>
                    <a:gd name="T90" fmla="*/ 57 w 138"/>
                    <a:gd name="T91" fmla="*/ 0 h 212"/>
                    <a:gd name="T92" fmla="*/ 53 w 138"/>
                    <a:gd name="T93" fmla="*/ 1 h 212"/>
                    <a:gd name="T94" fmla="*/ 49 w 138"/>
                    <a:gd name="T95" fmla="*/ 2 h 212"/>
                    <a:gd name="T96" fmla="*/ 45 w 138"/>
                    <a:gd name="T97" fmla="*/ 4 h 212"/>
                    <a:gd name="T98" fmla="*/ 42 w 138"/>
                    <a:gd name="T99" fmla="*/ 8 h 212"/>
                    <a:gd name="T100" fmla="*/ 39 w 138"/>
                    <a:gd name="T101" fmla="*/ 12 h 212"/>
                    <a:gd name="T102" fmla="*/ 37 w 138"/>
                    <a:gd name="T103" fmla="*/ 16 h 212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38"/>
                    <a:gd name="T157" fmla="*/ 0 h 212"/>
                    <a:gd name="T158" fmla="*/ 138 w 138"/>
                    <a:gd name="T159" fmla="*/ 212 h 212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38" h="212">
                      <a:moveTo>
                        <a:pt x="37" y="16"/>
                      </a:moveTo>
                      <a:lnTo>
                        <a:pt x="1" y="98"/>
                      </a:lnTo>
                      <a:lnTo>
                        <a:pt x="1" y="99"/>
                      </a:lnTo>
                      <a:lnTo>
                        <a:pt x="1" y="100"/>
                      </a:lnTo>
                      <a:lnTo>
                        <a:pt x="0" y="101"/>
                      </a:lnTo>
                      <a:lnTo>
                        <a:pt x="0" y="104"/>
                      </a:lnTo>
                      <a:lnTo>
                        <a:pt x="0" y="105"/>
                      </a:lnTo>
                      <a:lnTo>
                        <a:pt x="0" y="107"/>
                      </a:lnTo>
                      <a:lnTo>
                        <a:pt x="1" y="109"/>
                      </a:lnTo>
                      <a:lnTo>
                        <a:pt x="1" y="111"/>
                      </a:lnTo>
                      <a:lnTo>
                        <a:pt x="2" y="112"/>
                      </a:lnTo>
                      <a:lnTo>
                        <a:pt x="3" y="114"/>
                      </a:lnTo>
                      <a:lnTo>
                        <a:pt x="4" y="115"/>
                      </a:lnTo>
                      <a:lnTo>
                        <a:pt x="6" y="116"/>
                      </a:lnTo>
                      <a:lnTo>
                        <a:pt x="7" y="117"/>
                      </a:lnTo>
                      <a:lnTo>
                        <a:pt x="9" y="118"/>
                      </a:lnTo>
                      <a:lnTo>
                        <a:pt x="10" y="118"/>
                      </a:lnTo>
                      <a:lnTo>
                        <a:pt x="11" y="119"/>
                      </a:lnTo>
                      <a:lnTo>
                        <a:pt x="13" y="119"/>
                      </a:lnTo>
                      <a:lnTo>
                        <a:pt x="15" y="119"/>
                      </a:lnTo>
                      <a:lnTo>
                        <a:pt x="89" y="119"/>
                      </a:lnTo>
                      <a:lnTo>
                        <a:pt x="89" y="211"/>
                      </a:lnTo>
                      <a:lnTo>
                        <a:pt x="113" y="211"/>
                      </a:lnTo>
                      <a:lnTo>
                        <a:pt x="113" y="101"/>
                      </a:lnTo>
                      <a:lnTo>
                        <a:pt x="113" y="100"/>
                      </a:lnTo>
                      <a:lnTo>
                        <a:pt x="113" y="99"/>
                      </a:lnTo>
                      <a:lnTo>
                        <a:pt x="112" y="98"/>
                      </a:lnTo>
                      <a:lnTo>
                        <a:pt x="111" y="97"/>
                      </a:lnTo>
                      <a:lnTo>
                        <a:pt x="111" y="96"/>
                      </a:lnTo>
                      <a:lnTo>
                        <a:pt x="109" y="95"/>
                      </a:lnTo>
                      <a:lnTo>
                        <a:pt x="108" y="94"/>
                      </a:lnTo>
                      <a:lnTo>
                        <a:pt x="106" y="93"/>
                      </a:lnTo>
                      <a:lnTo>
                        <a:pt x="105" y="93"/>
                      </a:lnTo>
                      <a:lnTo>
                        <a:pt x="104" y="93"/>
                      </a:lnTo>
                      <a:lnTo>
                        <a:pt x="102" y="92"/>
                      </a:lnTo>
                      <a:lnTo>
                        <a:pt x="101" y="92"/>
                      </a:lnTo>
                      <a:lnTo>
                        <a:pt x="100" y="92"/>
                      </a:lnTo>
                      <a:lnTo>
                        <a:pt x="98" y="92"/>
                      </a:lnTo>
                      <a:lnTo>
                        <a:pt x="97" y="92"/>
                      </a:lnTo>
                      <a:lnTo>
                        <a:pt x="54" y="90"/>
                      </a:lnTo>
                      <a:lnTo>
                        <a:pt x="66" y="54"/>
                      </a:lnTo>
                      <a:lnTo>
                        <a:pt x="75" y="67"/>
                      </a:lnTo>
                      <a:lnTo>
                        <a:pt x="127" y="67"/>
                      </a:lnTo>
                      <a:lnTo>
                        <a:pt x="128" y="66"/>
                      </a:lnTo>
                      <a:lnTo>
                        <a:pt x="130" y="66"/>
                      </a:lnTo>
                      <a:lnTo>
                        <a:pt x="131" y="65"/>
                      </a:lnTo>
                      <a:lnTo>
                        <a:pt x="133" y="64"/>
                      </a:lnTo>
                      <a:lnTo>
                        <a:pt x="134" y="63"/>
                      </a:lnTo>
                      <a:lnTo>
                        <a:pt x="135" y="62"/>
                      </a:lnTo>
                      <a:lnTo>
                        <a:pt x="136" y="62"/>
                      </a:lnTo>
                      <a:lnTo>
                        <a:pt x="136" y="60"/>
                      </a:lnTo>
                      <a:lnTo>
                        <a:pt x="136" y="59"/>
                      </a:lnTo>
                      <a:lnTo>
                        <a:pt x="137" y="58"/>
                      </a:lnTo>
                      <a:lnTo>
                        <a:pt x="137" y="56"/>
                      </a:lnTo>
                      <a:lnTo>
                        <a:pt x="137" y="54"/>
                      </a:lnTo>
                      <a:lnTo>
                        <a:pt x="136" y="53"/>
                      </a:lnTo>
                      <a:lnTo>
                        <a:pt x="136" y="52"/>
                      </a:lnTo>
                      <a:lnTo>
                        <a:pt x="135" y="50"/>
                      </a:lnTo>
                      <a:lnTo>
                        <a:pt x="134" y="49"/>
                      </a:lnTo>
                      <a:lnTo>
                        <a:pt x="133" y="49"/>
                      </a:lnTo>
                      <a:lnTo>
                        <a:pt x="132" y="47"/>
                      </a:lnTo>
                      <a:lnTo>
                        <a:pt x="131" y="47"/>
                      </a:lnTo>
                      <a:lnTo>
                        <a:pt x="130" y="46"/>
                      </a:lnTo>
                      <a:lnTo>
                        <a:pt x="128" y="46"/>
                      </a:lnTo>
                      <a:lnTo>
                        <a:pt x="127" y="46"/>
                      </a:lnTo>
                      <a:lnTo>
                        <a:pt x="87" y="46"/>
                      </a:lnTo>
                      <a:lnTo>
                        <a:pt x="78" y="31"/>
                      </a:lnTo>
                      <a:lnTo>
                        <a:pt x="80" y="30"/>
                      </a:lnTo>
                      <a:lnTo>
                        <a:pt x="80" y="28"/>
                      </a:lnTo>
                      <a:lnTo>
                        <a:pt x="80" y="26"/>
                      </a:lnTo>
                      <a:lnTo>
                        <a:pt x="81" y="24"/>
                      </a:lnTo>
                      <a:lnTo>
                        <a:pt x="81" y="22"/>
                      </a:lnTo>
                      <a:lnTo>
                        <a:pt x="81" y="20"/>
                      </a:lnTo>
                      <a:lnTo>
                        <a:pt x="81" y="17"/>
                      </a:lnTo>
                      <a:lnTo>
                        <a:pt x="80" y="16"/>
                      </a:lnTo>
                      <a:lnTo>
                        <a:pt x="80" y="14"/>
                      </a:lnTo>
                      <a:lnTo>
                        <a:pt x="79" y="12"/>
                      </a:lnTo>
                      <a:lnTo>
                        <a:pt x="78" y="11"/>
                      </a:lnTo>
                      <a:lnTo>
                        <a:pt x="77" y="9"/>
                      </a:lnTo>
                      <a:lnTo>
                        <a:pt x="76" y="7"/>
                      </a:lnTo>
                      <a:lnTo>
                        <a:pt x="75" y="6"/>
                      </a:lnTo>
                      <a:lnTo>
                        <a:pt x="73" y="5"/>
                      </a:lnTo>
                      <a:lnTo>
                        <a:pt x="72" y="4"/>
                      </a:lnTo>
                      <a:lnTo>
                        <a:pt x="70" y="2"/>
                      </a:lnTo>
                      <a:lnTo>
                        <a:pt x="68" y="2"/>
                      </a:lnTo>
                      <a:lnTo>
                        <a:pt x="66" y="1"/>
                      </a:lnTo>
                      <a:lnTo>
                        <a:pt x="64" y="1"/>
                      </a:lnTo>
                      <a:lnTo>
                        <a:pt x="62" y="0"/>
                      </a:lnTo>
                      <a:lnTo>
                        <a:pt x="60" y="0"/>
                      </a:lnTo>
                      <a:lnTo>
                        <a:pt x="57" y="0"/>
                      </a:lnTo>
                      <a:lnTo>
                        <a:pt x="56" y="0"/>
                      </a:lnTo>
                      <a:lnTo>
                        <a:pt x="53" y="1"/>
                      </a:lnTo>
                      <a:lnTo>
                        <a:pt x="51" y="1"/>
                      </a:lnTo>
                      <a:lnTo>
                        <a:pt x="49" y="2"/>
                      </a:lnTo>
                      <a:lnTo>
                        <a:pt x="47" y="3"/>
                      </a:lnTo>
                      <a:lnTo>
                        <a:pt x="45" y="4"/>
                      </a:lnTo>
                      <a:lnTo>
                        <a:pt x="43" y="6"/>
                      </a:lnTo>
                      <a:lnTo>
                        <a:pt x="42" y="8"/>
                      </a:lnTo>
                      <a:lnTo>
                        <a:pt x="40" y="9"/>
                      </a:lnTo>
                      <a:lnTo>
                        <a:pt x="39" y="12"/>
                      </a:lnTo>
                      <a:lnTo>
                        <a:pt x="38" y="14"/>
                      </a:lnTo>
                      <a:lnTo>
                        <a:pt x="37" y="16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22558" name="Group 45"/>
              <p:cNvGrpSpPr>
                <a:grpSpLocks/>
              </p:cNvGrpSpPr>
              <p:nvPr/>
            </p:nvGrpSpPr>
            <p:grpSpPr bwMode="auto">
              <a:xfrm>
                <a:off x="1509" y="1675"/>
                <a:ext cx="260" cy="311"/>
                <a:chOff x="1509" y="1675"/>
                <a:chExt cx="260" cy="311"/>
              </a:xfrm>
            </p:grpSpPr>
            <p:grpSp>
              <p:nvGrpSpPr>
                <p:cNvPr id="22644" name="Group 46"/>
                <p:cNvGrpSpPr>
                  <a:grpSpLocks/>
                </p:cNvGrpSpPr>
                <p:nvPr/>
              </p:nvGrpSpPr>
              <p:grpSpPr bwMode="auto">
                <a:xfrm>
                  <a:off x="1509" y="1675"/>
                  <a:ext cx="260" cy="311"/>
                  <a:chOff x="1509" y="1675"/>
                  <a:chExt cx="260" cy="311"/>
                </a:xfrm>
              </p:grpSpPr>
              <p:sp>
                <p:nvSpPr>
                  <p:cNvPr id="22647" name="AutoShape 47"/>
                  <p:cNvSpPr>
                    <a:spLocks noChangeArrowheads="1"/>
                  </p:cNvSpPr>
                  <p:nvPr/>
                </p:nvSpPr>
                <p:spPr bwMode="auto">
                  <a:xfrm>
                    <a:off x="1509" y="1727"/>
                    <a:ext cx="260" cy="259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  <p:sp>
                <p:nvSpPr>
                  <p:cNvPr id="22648" name="AutoShape 48"/>
                  <p:cNvSpPr>
                    <a:spLocks noChangeArrowheads="1"/>
                  </p:cNvSpPr>
                  <p:nvPr/>
                </p:nvSpPr>
                <p:spPr bwMode="auto">
                  <a:xfrm>
                    <a:off x="1572" y="1675"/>
                    <a:ext cx="197" cy="46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</p:grpSp>
            <p:sp>
              <p:nvSpPr>
                <p:cNvPr id="22645" name="Oval 49"/>
                <p:cNvSpPr>
                  <a:spLocks noChangeArrowheads="1"/>
                </p:cNvSpPr>
                <p:nvPr/>
              </p:nvSpPr>
              <p:spPr bwMode="auto">
                <a:xfrm>
                  <a:off x="1592" y="1702"/>
                  <a:ext cx="25" cy="9"/>
                </a:xfrm>
                <a:prstGeom prst="ellips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46" name="AutoShape 50"/>
                <p:cNvSpPr>
                  <a:spLocks noChangeArrowheads="1"/>
                </p:cNvSpPr>
                <p:nvPr/>
              </p:nvSpPr>
              <p:spPr bwMode="auto">
                <a:xfrm>
                  <a:off x="1540" y="1849"/>
                  <a:ext cx="137" cy="55"/>
                </a:xfrm>
                <a:prstGeom prst="octagon">
                  <a:avLst>
                    <a:gd name="adj" fmla="val 29282"/>
                  </a:avLst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</p:grpSp>
          <p:sp>
            <p:nvSpPr>
              <p:cNvPr id="22559" name="Line 51"/>
              <p:cNvSpPr>
                <a:spLocks noChangeShapeType="1"/>
              </p:cNvSpPr>
              <p:nvPr/>
            </p:nvSpPr>
            <p:spPr bwMode="auto">
              <a:xfrm>
                <a:off x="1522" y="1025"/>
                <a:ext cx="27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60" name="Line 52"/>
              <p:cNvSpPr>
                <a:spLocks noChangeShapeType="1"/>
              </p:cNvSpPr>
              <p:nvPr/>
            </p:nvSpPr>
            <p:spPr bwMode="auto">
              <a:xfrm flipH="1">
                <a:off x="1805" y="945"/>
                <a:ext cx="3" cy="1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61" name="Line 53"/>
              <p:cNvSpPr>
                <a:spLocks noChangeShapeType="1"/>
              </p:cNvSpPr>
              <p:nvPr/>
            </p:nvSpPr>
            <p:spPr bwMode="auto">
              <a:xfrm flipH="1">
                <a:off x="2089" y="945"/>
                <a:ext cx="3" cy="1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62" name="Rectangle 54"/>
              <p:cNvSpPr>
                <a:spLocks noChangeArrowheads="1"/>
              </p:cNvSpPr>
              <p:nvPr/>
            </p:nvSpPr>
            <p:spPr bwMode="auto">
              <a:xfrm>
                <a:off x="2077" y="1064"/>
                <a:ext cx="27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2000" b="1">
                    <a:latin typeface="Calibri" charset="0"/>
                  </a:rPr>
                  <a:t>30</a:t>
                </a:r>
              </a:p>
            </p:txBody>
          </p:sp>
          <p:sp>
            <p:nvSpPr>
              <p:cNvPr id="22563" name="Line 55"/>
              <p:cNvSpPr>
                <a:spLocks noChangeShapeType="1"/>
              </p:cNvSpPr>
              <p:nvPr/>
            </p:nvSpPr>
            <p:spPr bwMode="auto">
              <a:xfrm flipH="1">
                <a:off x="2372" y="945"/>
                <a:ext cx="3" cy="1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64" name="AutoShape 56"/>
              <p:cNvSpPr>
                <a:spLocks noChangeArrowheads="1"/>
              </p:cNvSpPr>
              <p:nvPr/>
            </p:nvSpPr>
            <p:spPr bwMode="auto">
              <a:xfrm>
                <a:off x="1580" y="2060"/>
                <a:ext cx="206" cy="259"/>
              </a:xfrm>
              <a:prstGeom prst="cube">
                <a:avLst>
                  <a:gd name="adj" fmla="val 24995"/>
                </a:avLst>
              </a:prstGeom>
              <a:solidFill>
                <a:srgbClr val="E89A95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Calibri" charset="0"/>
                </a:endParaRPr>
              </a:p>
            </p:txBody>
          </p:sp>
          <p:sp>
            <p:nvSpPr>
              <p:cNvPr id="22565" name="AutoShape 57"/>
              <p:cNvSpPr>
                <a:spLocks noChangeArrowheads="1"/>
              </p:cNvSpPr>
              <p:nvPr/>
            </p:nvSpPr>
            <p:spPr bwMode="auto">
              <a:xfrm>
                <a:off x="1630" y="2009"/>
                <a:ext cx="156" cy="45"/>
              </a:xfrm>
              <a:prstGeom prst="cube">
                <a:avLst>
                  <a:gd name="adj" fmla="val 24995"/>
                </a:avLst>
              </a:prstGeom>
              <a:solidFill>
                <a:srgbClr val="E89A95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Calibri" charset="0"/>
                </a:endParaRPr>
              </a:p>
            </p:txBody>
          </p:sp>
          <p:sp>
            <p:nvSpPr>
              <p:cNvPr id="22566" name="AutoShape 58"/>
              <p:cNvSpPr>
                <a:spLocks noChangeArrowheads="1"/>
              </p:cNvSpPr>
              <p:nvPr/>
            </p:nvSpPr>
            <p:spPr bwMode="auto">
              <a:xfrm>
                <a:off x="1621" y="2080"/>
                <a:ext cx="106" cy="15"/>
              </a:xfrm>
              <a:prstGeom prst="parallelogram">
                <a:avLst>
                  <a:gd name="adj" fmla="val 176634"/>
                </a:avLst>
              </a:prstGeom>
              <a:solidFill>
                <a:srgbClr val="DC0081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Calibri" charset="0"/>
                </a:endParaRPr>
              </a:p>
            </p:txBody>
          </p:sp>
          <p:grpSp>
            <p:nvGrpSpPr>
              <p:cNvPr id="22567" name="Group 59"/>
              <p:cNvGrpSpPr>
                <a:grpSpLocks/>
              </p:cNvGrpSpPr>
              <p:nvPr/>
            </p:nvGrpSpPr>
            <p:grpSpPr bwMode="auto">
              <a:xfrm>
                <a:off x="2105" y="2049"/>
                <a:ext cx="202" cy="257"/>
                <a:chOff x="2105" y="2049"/>
                <a:chExt cx="202" cy="257"/>
              </a:xfrm>
            </p:grpSpPr>
            <p:sp>
              <p:nvSpPr>
                <p:cNvPr id="22638" name="Freeform 60"/>
                <p:cNvSpPr>
                  <a:spLocks/>
                </p:cNvSpPr>
                <p:nvPr/>
              </p:nvSpPr>
              <p:spPr bwMode="auto">
                <a:xfrm>
                  <a:off x="2235" y="2168"/>
                  <a:ext cx="61" cy="138"/>
                </a:xfrm>
                <a:custGeom>
                  <a:avLst/>
                  <a:gdLst>
                    <a:gd name="T0" fmla="*/ 44 w 61"/>
                    <a:gd name="T1" fmla="*/ 0 h 138"/>
                    <a:gd name="T2" fmla="*/ 60 w 61"/>
                    <a:gd name="T3" fmla="*/ 0 h 138"/>
                    <a:gd name="T4" fmla="*/ 16 w 61"/>
                    <a:gd name="T5" fmla="*/ 137 h 138"/>
                    <a:gd name="T6" fmla="*/ 0 w 61"/>
                    <a:gd name="T7" fmla="*/ 137 h 138"/>
                    <a:gd name="T8" fmla="*/ 44 w 61"/>
                    <a:gd name="T9" fmla="*/ 0 h 13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61"/>
                    <a:gd name="T16" fmla="*/ 0 h 138"/>
                    <a:gd name="T17" fmla="*/ 61 w 61"/>
                    <a:gd name="T18" fmla="*/ 138 h 13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61" h="138">
                      <a:moveTo>
                        <a:pt x="44" y="0"/>
                      </a:moveTo>
                      <a:lnTo>
                        <a:pt x="60" y="0"/>
                      </a:lnTo>
                      <a:lnTo>
                        <a:pt x="16" y="137"/>
                      </a:lnTo>
                      <a:lnTo>
                        <a:pt x="0" y="137"/>
                      </a:lnTo>
                      <a:lnTo>
                        <a:pt x="44" y="0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639" name="Rectangle 61"/>
                <p:cNvSpPr>
                  <a:spLocks noChangeArrowheads="1"/>
                </p:cNvSpPr>
                <p:nvPr/>
              </p:nvSpPr>
              <p:spPr bwMode="auto">
                <a:xfrm>
                  <a:off x="2230" y="2168"/>
                  <a:ext cx="77" cy="12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40" name="Rectangle 62"/>
                <p:cNvSpPr>
                  <a:spLocks noChangeArrowheads="1"/>
                </p:cNvSpPr>
                <p:nvPr/>
              </p:nvSpPr>
              <p:spPr bwMode="auto">
                <a:xfrm>
                  <a:off x="2238" y="2225"/>
                  <a:ext cx="57" cy="12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41" name="Rectangle 63"/>
                <p:cNvSpPr>
                  <a:spLocks noChangeArrowheads="1"/>
                </p:cNvSpPr>
                <p:nvPr/>
              </p:nvSpPr>
              <p:spPr bwMode="auto">
                <a:xfrm>
                  <a:off x="2107" y="2225"/>
                  <a:ext cx="73" cy="8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42" name="Oval 64"/>
                <p:cNvSpPr>
                  <a:spLocks noChangeArrowheads="1"/>
                </p:cNvSpPr>
                <p:nvPr/>
              </p:nvSpPr>
              <p:spPr bwMode="auto">
                <a:xfrm>
                  <a:off x="2165" y="2049"/>
                  <a:ext cx="22" cy="26"/>
                </a:xfrm>
                <a:prstGeom prst="ellipse">
                  <a:avLst/>
                </a:prstGeom>
                <a:solidFill>
                  <a:srgbClr val="F39FD1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43" name="Freeform 65"/>
                <p:cNvSpPr>
                  <a:spLocks/>
                </p:cNvSpPr>
                <p:nvPr/>
              </p:nvSpPr>
              <p:spPr bwMode="auto">
                <a:xfrm>
                  <a:off x="2105" y="2094"/>
                  <a:ext cx="138" cy="212"/>
                </a:xfrm>
                <a:custGeom>
                  <a:avLst/>
                  <a:gdLst>
                    <a:gd name="T0" fmla="*/ 1 w 138"/>
                    <a:gd name="T1" fmla="*/ 98 h 212"/>
                    <a:gd name="T2" fmla="*/ 1 w 138"/>
                    <a:gd name="T3" fmla="*/ 100 h 212"/>
                    <a:gd name="T4" fmla="*/ 0 w 138"/>
                    <a:gd name="T5" fmla="*/ 104 h 212"/>
                    <a:gd name="T6" fmla="*/ 0 w 138"/>
                    <a:gd name="T7" fmla="*/ 107 h 212"/>
                    <a:gd name="T8" fmla="*/ 1 w 138"/>
                    <a:gd name="T9" fmla="*/ 111 h 212"/>
                    <a:gd name="T10" fmla="*/ 3 w 138"/>
                    <a:gd name="T11" fmla="*/ 114 h 212"/>
                    <a:gd name="T12" fmla="*/ 6 w 138"/>
                    <a:gd name="T13" fmla="*/ 116 h 212"/>
                    <a:gd name="T14" fmla="*/ 9 w 138"/>
                    <a:gd name="T15" fmla="*/ 118 h 212"/>
                    <a:gd name="T16" fmla="*/ 11 w 138"/>
                    <a:gd name="T17" fmla="*/ 119 h 212"/>
                    <a:gd name="T18" fmla="*/ 15 w 138"/>
                    <a:gd name="T19" fmla="*/ 119 h 212"/>
                    <a:gd name="T20" fmla="*/ 89 w 138"/>
                    <a:gd name="T21" fmla="*/ 211 h 212"/>
                    <a:gd name="T22" fmla="*/ 113 w 138"/>
                    <a:gd name="T23" fmla="*/ 101 h 212"/>
                    <a:gd name="T24" fmla="*/ 113 w 138"/>
                    <a:gd name="T25" fmla="*/ 99 h 212"/>
                    <a:gd name="T26" fmla="*/ 111 w 138"/>
                    <a:gd name="T27" fmla="*/ 97 h 212"/>
                    <a:gd name="T28" fmla="*/ 109 w 138"/>
                    <a:gd name="T29" fmla="*/ 95 h 212"/>
                    <a:gd name="T30" fmla="*/ 108 w 138"/>
                    <a:gd name="T31" fmla="*/ 94 h 212"/>
                    <a:gd name="T32" fmla="*/ 105 w 138"/>
                    <a:gd name="T33" fmla="*/ 93 h 212"/>
                    <a:gd name="T34" fmla="*/ 102 w 138"/>
                    <a:gd name="T35" fmla="*/ 92 h 212"/>
                    <a:gd name="T36" fmla="*/ 100 w 138"/>
                    <a:gd name="T37" fmla="*/ 92 h 212"/>
                    <a:gd name="T38" fmla="*/ 97 w 138"/>
                    <a:gd name="T39" fmla="*/ 92 h 212"/>
                    <a:gd name="T40" fmla="*/ 66 w 138"/>
                    <a:gd name="T41" fmla="*/ 54 h 212"/>
                    <a:gd name="T42" fmla="*/ 127 w 138"/>
                    <a:gd name="T43" fmla="*/ 67 h 212"/>
                    <a:gd name="T44" fmla="*/ 130 w 138"/>
                    <a:gd name="T45" fmla="*/ 66 h 212"/>
                    <a:gd name="T46" fmla="*/ 131 w 138"/>
                    <a:gd name="T47" fmla="*/ 65 h 212"/>
                    <a:gd name="T48" fmla="*/ 134 w 138"/>
                    <a:gd name="T49" fmla="*/ 63 h 212"/>
                    <a:gd name="T50" fmla="*/ 136 w 138"/>
                    <a:gd name="T51" fmla="*/ 62 h 212"/>
                    <a:gd name="T52" fmla="*/ 136 w 138"/>
                    <a:gd name="T53" fmla="*/ 59 h 212"/>
                    <a:gd name="T54" fmla="*/ 137 w 138"/>
                    <a:gd name="T55" fmla="*/ 56 h 212"/>
                    <a:gd name="T56" fmla="*/ 136 w 138"/>
                    <a:gd name="T57" fmla="*/ 53 h 212"/>
                    <a:gd name="T58" fmla="*/ 135 w 138"/>
                    <a:gd name="T59" fmla="*/ 50 h 212"/>
                    <a:gd name="T60" fmla="*/ 133 w 138"/>
                    <a:gd name="T61" fmla="*/ 49 h 212"/>
                    <a:gd name="T62" fmla="*/ 131 w 138"/>
                    <a:gd name="T63" fmla="*/ 47 h 212"/>
                    <a:gd name="T64" fmla="*/ 128 w 138"/>
                    <a:gd name="T65" fmla="*/ 46 h 212"/>
                    <a:gd name="T66" fmla="*/ 87 w 138"/>
                    <a:gd name="T67" fmla="*/ 46 h 212"/>
                    <a:gd name="T68" fmla="*/ 80 w 138"/>
                    <a:gd name="T69" fmla="*/ 30 h 212"/>
                    <a:gd name="T70" fmla="*/ 80 w 138"/>
                    <a:gd name="T71" fmla="*/ 26 h 212"/>
                    <a:gd name="T72" fmla="*/ 81 w 138"/>
                    <a:gd name="T73" fmla="*/ 22 h 212"/>
                    <a:gd name="T74" fmla="*/ 81 w 138"/>
                    <a:gd name="T75" fmla="*/ 17 h 212"/>
                    <a:gd name="T76" fmla="*/ 80 w 138"/>
                    <a:gd name="T77" fmla="*/ 14 h 212"/>
                    <a:gd name="T78" fmla="*/ 78 w 138"/>
                    <a:gd name="T79" fmla="*/ 11 h 212"/>
                    <a:gd name="T80" fmla="*/ 76 w 138"/>
                    <a:gd name="T81" fmla="*/ 7 h 212"/>
                    <a:gd name="T82" fmla="*/ 73 w 138"/>
                    <a:gd name="T83" fmla="*/ 5 h 212"/>
                    <a:gd name="T84" fmla="*/ 70 w 138"/>
                    <a:gd name="T85" fmla="*/ 2 h 212"/>
                    <a:gd name="T86" fmla="*/ 66 w 138"/>
                    <a:gd name="T87" fmla="*/ 1 h 212"/>
                    <a:gd name="T88" fmla="*/ 62 w 138"/>
                    <a:gd name="T89" fmla="*/ 0 h 212"/>
                    <a:gd name="T90" fmla="*/ 57 w 138"/>
                    <a:gd name="T91" fmla="*/ 0 h 212"/>
                    <a:gd name="T92" fmla="*/ 53 w 138"/>
                    <a:gd name="T93" fmla="*/ 1 h 212"/>
                    <a:gd name="T94" fmla="*/ 49 w 138"/>
                    <a:gd name="T95" fmla="*/ 2 h 212"/>
                    <a:gd name="T96" fmla="*/ 45 w 138"/>
                    <a:gd name="T97" fmla="*/ 4 h 212"/>
                    <a:gd name="T98" fmla="*/ 42 w 138"/>
                    <a:gd name="T99" fmla="*/ 8 h 212"/>
                    <a:gd name="T100" fmla="*/ 39 w 138"/>
                    <a:gd name="T101" fmla="*/ 12 h 212"/>
                    <a:gd name="T102" fmla="*/ 37 w 138"/>
                    <a:gd name="T103" fmla="*/ 16 h 212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38"/>
                    <a:gd name="T157" fmla="*/ 0 h 212"/>
                    <a:gd name="T158" fmla="*/ 138 w 138"/>
                    <a:gd name="T159" fmla="*/ 212 h 212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38" h="212">
                      <a:moveTo>
                        <a:pt x="37" y="16"/>
                      </a:moveTo>
                      <a:lnTo>
                        <a:pt x="1" y="98"/>
                      </a:lnTo>
                      <a:lnTo>
                        <a:pt x="1" y="99"/>
                      </a:lnTo>
                      <a:lnTo>
                        <a:pt x="1" y="100"/>
                      </a:lnTo>
                      <a:lnTo>
                        <a:pt x="0" y="101"/>
                      </a:lnTo>
                      <a:lnTo>
                        <a:pt x="0" y="104"/>
                      </a:lnTo>
                      <a:lnTo>
                        <a:pt x="0" y="105"/>
                      </a:lnTo>
                      <a:lnTo>
                        <a:pt x="0" y="107"/>
                      </a:lnTo>
                      <a:lnTo>
                        <a:pt x="1" y="109"/>
                      </a:lnTo>
                      <a:lnTo>
                        <a:pt x="1" y="111"/>
                      </a:lnTo>
                      <a:lnTo>
                        <a:pt x="2" y="112"/>
                      </a:lnTo>
                      <a:lnTo>
                        <a:pt x="3" y="114"/>
                      </a:lnTo>
                      <a:lnTo>
                        <a:pt x="4" y="115"/>
                      </a:lnTo>
                      <a:lnTo>
                        <a:pt x="6" y="116"/>
                      </a:lnTo>
                      <a:lnTo>
                        <a:pt x="7" y="117"/>
                      </a:lnTo>
                      <a:lnTo>
                        <a:pt x="9" y="118"/>
                      </a:lnTo>
                      <a:lnTo>
                        <a:pt x="10" y="118"/>
                      </a:lnTo>
                      <a:lnTo>
                        <a:pt x="11" y="119"/>
                      </a:lnTo>
                      <a:lnTo>
                        <a:pt x="13" y="119"/>
                      </a:lnTo>
                      <a:lnTo>
                        <a:pt x="15" y="119"/>
                      </a:lnTo>
                      <a:lnTo>
                        <a:pt x="89" y="119"/>
                      </a:lnTo>
                      <a:lnTo>
                        <a:pt x="89" y="211"/>
                      </a:lnTo>
                      <a:lnTo>
                        <a:pt x="113" y="211"/>
                      </a:lnTo>
                      <a:lnTo>
                        <a:pt x="113" y="101"/>
                      </a:lnTo>
                      <a:lnTo>
                        <a:pt x="113" y="100"/>
                      </a:lnTo>
                      <a:lnTo>
                        <a:pt x="113" y="99"/>
                      </a:lnTo>
                      <a:lnTo>
                        <a:pt x="112" y="98"/>
                      </a:lnTo>
                      <a:lnTo>
                        <a:pt x="111" y="97"/>
                      </a:lnTo>
                      <a:lnTo>
                        <a:pt x="111" y="96"/>
                      </a:lnTo>
                      <a:lnTo>
                        <a:pt x="109" y="95"/>
                      </a:lnTo>
                      <a:lnTo>
                        <a:pt x="108" y="94"/>
                      </a:lnTo>
                      <a:lnTo>
                        <a:pt x="106" y="93"/>
                      </a:lnTo>
                      <a:lnTo>
                        <a:pt x="105" y="93"/>
                      </a:lnTo>
                      <a:lnTo>
                        <a:pt x="104" y="93"/>
                      </a:lnTo>
                      <a:lnTo>
                        <a:pt x="102" y="92"/>
                      </a:lnTo>
                      <a:lnTo>
                        <a:pt x="101" y="92"/>
                      </a:lnTo>
                      <a:lnTo>
                        <a:pt x="100" y="92"/>
                      </a:lnTo>
                      <a:lnTo>
                        <a:pt x="98" y="92"/>
                      </a:lnTo>
                      <a:lnTo>
                        <a:pt x="97" y="92"/>
                      </a:lnTo>
                      <a:lnTo>
                        <a:pt x="54" y="90"/>
                      </a:lnTo>
                      <a:lnTo>
                        <a:pt x="66" y="54"/>
                      </a:lnTo>
                      <a:lnTo>
                        <a:pt x="75" y="67"/>
                      </a:lnTo>
                      <a:lnTo>
                        <a:pt x="127" y="67"/>
                      </a:lnTo>
                      <a:lnTo>
                        <a:pt x="128" y="66"/>
                      </a:lnTo>
                      <a:lnTo>
                        <a:pt x="130" y="66"/>
                      </a:lnTo>
                      <a:lnTo>
                        <a:pt x="131" y="65"/>
                      </a:lnTo>
                      <a:lnTo>
                        <a:pt x="133" y="64"/>
                      </a:lnTo>
                      <a:lnTo>
                        <a:pt x="134" y="63"/>
                      </a:lnTo>
                      <a:lnTo>
                        <a:pt x="135" y="62"/>
                      </a:lnTo>
                      <a:lnTo>
                        <a:pt x="136" y="62"/>
                      </a:lnTo>
                      <a:lnTo>
                        <a:pt x="136" y="60"/>
                      </a:lnTo>
                      <a:lnTo>
                        <a:pt x="136" y="59"/>
                      </a:lnTo>
                      <a:lnTo>
                        <a:pt x="137" y="58"/>
                      </a:lnTo>
                      <a:lnTo>
                        <a:pt x="137" y="56"/>
                      </a:lnTo>
                      <a:lnTo>
                        <a:pt x="137" y="54"/>
                      </a:lnTo>
                      <a:lnTo>
                        <a:pt x="136" y="53"/>
                      </a:lnTo>
                      <a:lnTo>
                        <a:pt x="136" y="52"/>
                      </a:lnTo>
                      <a:lnTo>
                        <a:pt x="135" y="50"/>
                      </a:lnTo>
                      <a:lnTo>
                        <a:pt x="134" y="49"/>
                      </a:lnTo>
                      <a:lnTo>
                        <a:pt x="133" y="49"/>
                      </a:lnTo>
                      <a:lnTo>
                        <a:pt x="132" y="47"/>
                      </a:lnTo>
                      <a:lnTo>
                        <a:pt x="131" y="47"/>
                      </a:lnTo>
                      <a:lnTo>
                        <a:pt x="130" y="46"/>
                      </a:lnTo>
                      <a:lnTo>
                        <a:pt x="128" y="46"/>
                      </a:lnTo>
                      <a:lnTo>
                        <a:pt x="127" y="46"/>
                      </a:lnTo>
                      <a:lnTo>
                        <a:pt x="87" y="46"/>
                      </a:lnTo>
                      <a:lnTo>
                        <a:pt x="78" y="31"/>
                      </a:lnTo>
                      <a:lnTo>
                        <a:pt x="80" y="30"/>
                      </a:lnTo>
                      <a:lnTo>
                        <a:pt x="80" y="28"/>
                      </a:lnTo>
                      <a:lnTo>
                        <a:pt x="80" y="26"/>
                      </a:lnTo>
                      <a:lnTo>
                        <a:pt x="81" y="24"/>
                      </a:lnTo>
                      <a:lnTo>
                        <a:pt x="81" y="22"/>
                      </a:lnTo>
                      <a:lnTo>
                        <a:pt x="81" y="20"/>
                      </a:lnTo>
                      <a:lnTo>
                        <a:pt x="81" y="17"/>
                      </a:lnTo>
                      <a:lnTo>
                        <a:pt x="80" y="16"/>
                      </a:lnTo>
                      <a:lnTo>
                        <a:pt x="80" y="14"/>
                      </a:lnTo>
                      <a:lnTo>
                        <a:pt x="79" y="12"/>
                      </a:lnTo>
                      <a:lnTo>
                        <a:pt x="78" y="11"/>
                      </a:lnTo>
                      <a:lnTo>
                        <a:pt x="77" y="9"/>
                      </a:lnTo>
                      <a:lnTo>
                        <a:pt x="76" y="7"/>
                      </a:lnTo>
                      <a:lnTo>
                        <a:pt x="75" y="6"/>
                      </a:lnTo>
                      <a:lnTo>
                        <a:pt x="73" y="5"/>
                      </a:lnTo>
                      <a:lnTo>
                        <a:pt x="72" y="4"/>
                      </a:lnTo>
                      <a:lnTo>
                        <a:pt x="70" y="2"/>
                      </a:lnTo>
                      <a:lnTo>
                        <a:pt x="68" y="2"/>
                      </a:lnTo>
                      <a:lnTo>
                        <a:pt x="66" y="1"/>
                      </a:lnTo>
                      <a:lnTo>
                        <a:pt x="64" y="1"/>
                      </a:lnTo>
                      <a:lnTo>
                        <a:pt x="62" y="0"/>
                      </a:lnTo>
                      <a:lnTo>
                        <a:pt x="60" y="0"/>
                      </a:lnTo>
                      <a:lnTo>
                        <a:pt x="57" y="0"/>
                      </a:lnTo>
                      <a:lnTo>
                        <a:pt x="56" y="0"/>
                      </a:lnTo>
                      <a:lnTo>
                        <a:pt x="53" y="1"/>
                      </a:lnTo>
                      <a:lnTo>
                        <a:pt x="51" y="1"/>
                      </a:lnTo>
                      <a:lnTo>
                        <a:pt x="49" y="2"/>
                      </a:lnTo>
                      <a:lnTo>
                        <a:pt x="47" y="3"/>
                      </a:lnTo>
                      <a:lnTo>
                        <a:pt x="45" y="4"/>
                      </a:lnTo>
                      <a:lnTo>
                        <a:pt x="43" y="6"/>
                      </a:lnTo>
                      <a:lnTo>
                        <a:pt x="42" y="8"/>
                      </a:lnTo>
                      <a:lnTo>
                        <a:pt x="40" y="9"/>
                      </a:lnTo>
                      <a:lnTo>
                        <a:pt x="39" y="12"/>
                      </a:lnTo>
                      <a:lnTo>
                        <a:pt x="38" y="14"/>
                      </a:lnTo>
                      <a:lnTo>
                        <a:pt x="37" y="16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22568" name="Group 67"/>
              <p:cNvGrpSpPr>
                <a:grpSpLocks/>
              </p:cNvGrpSpPr>
              <p:nvPr/>
            </p:nvGrpSpPr>
            <p:grpSpPr bwMode="auto">
              <a:xfrm>
                <a:off x="1793" y="2009"/>
                <a:ext cx="260" cy="310"/>
                <a:chOff x="1793" y="2009"/>
                <a:chExt cx="260" cy="310"/>
              </a:xfrm>
            </p:grpSpPr>
            <p:grpSp>
              <p:nvGrpSpPr>
                <p:cNvPr id="22633" name="Group 68"/>
                <p:cNvGrpSpPr>
                  <a:grpSpLocks/>
                </p:cNvGrpSpPr>
                <p:nvPr/>
              </p:nvGrpSpPr>
              <p:grpSpPr bwMode="auto">
                <a:xfrm>
                  <a:off x="1793" y="2009"/>
                  <a:ext cx="260" cy="310"/>
                  <a:chOff x="1793" y="2009"/>
                  <a:chExt cx="260" cy="310"/>
                </a:xfrm>
              </p:grpSpPr>
              <p:sp>
                <p:nvSpPr>
                  <p:cNvPr id="22636" name="AutoShape 69"/>
                  <p:cNvSpPr>
                    <a:spLocks noChangeArrowheads="1"/>
                  </p:cNvSpPr>
                  <p:nvPr/>
                </p:nvSpPr>
                <p:spPr bwMode="auto">
                  <a:xfrm>
                    <a:off x="1793" y="2060"/>
                    <a:ext cx="260" cy="259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  <p:sp>
                <p:nvSpPr>
                  <p:cNvPr id="22637" name="AutoShape 70"/>
                  <p:cNvSpPr>
                    <a:spLocks noChangeArrowheads="1"/>
                  </p:cNvSpPr>
                  <p:nvPr/>
                </p:nvSpPr>
                <p:spPr bwMode="auto">
                  <a:xfrm>
                    <a:off x="1855" y="2009"/>
                    <a:ext cx="198" cy="45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</p:grpSp>
            <p:sp>
              <p:nvSpPr>
                <p:cNvPr id="22634" name="Oval 71"/>
                <p:cNvSpPr>
                  <a:spLocks noChangeArrowheads="1"/>
                </p:cNvSpPr>
                <p:nvPr/>
              </p:nvSpPr>
              <p:spPr bwMode="auto">
                <a:xfrm>
                  <a:off x="1874" y="2035"/>
                  <a:ext cx="27" cy="9"/>
                </a:xfrm>
                <a:prstGeom prst="ellips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35" name="AutoShape 72"/>
                <p:cNvSpPr>
                  <a:spLocks noChangeArrowheads="1"/>
                </p:cNvSpPr>
                <p:nvPr/>
              </p:nvSpPr>
              <p:spPr bwMode="auto">
                <a:xfrm>
                  <a:off x="1824" y="2182"/>
                  <a:ext cx="138" cy="55"/>
                </a:xfrm>
                <a:prstGeom prst="octagon">
                  <a:avLst>
                    <a:gd name="adj" fmla="val 29282"/>
                  </a:avLst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</p:grpSp>
          <p:sp>
            <p:nvSpPr>
              <p:cNvPr id="22569" name="Line 73"/>
              <p:cNvSpPr>
                <a:spLocks noChangeShapeType="1"/>
              </p:cNvSpPr>
              <p:nvPr/>
            </p:nvSpPr>
            <p:spPr bwMode="auto">
              <a:xfrm>
                <a:off x="1805" y="1025"/>
                <a:ext cx="280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70" name="Line 74"/>
              <p:cNvSpPr>
                <a:spLocks noChangeShapeType="1"/>
              </p:cNvSpPr>
              <p:nvPr/>
            </p:nvSpPr>
            <p:spPr bwMode="auto">
              <a:xfrm flipH="1">
                <a:off x="2089" y="945"/>
                <a:ext cx="3" cy="1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71" name="Line 75"/>
              <p:cNvSpPr>
                <a:spLocks noChangeShapeType="1"/>
              </p:cNvSpPr>
              <p:nvPr/>
            </p:nvSpPr>
            <p:spPr bwMode="auto">
              <a:xfrm flipH="1">
                <a:off x="2372" y="945"/>
                <a:ext cx="3" cy="1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72" name="AutoShape 76"/>
              <p:cNvSpPr>
                <a:spLocks noChangeArrowheads="1"/>
              </p:cNvSpPr>
              <p:nvPr/>
            </p:nvSpPr>
            <p:spPr bwMode="auto">
              <a:xfrm>
                <a:off x="1870" y="2398"/>
                <a:ext cx="207" cy="260"/>
              </a:xfrm>
              <a:prstGeom prst="cube">
                <a:avLst>
                  <a:gd name="adj" fmla="val 24995"/>
                </a:avLst>
              </a:prstGeom>
              <a:solidFill>
                <a:srgbClr val="E89A95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Calibri" charset="0"/>
                </a:endParaRPr>
              </a:p>
            </p:txBody>
          </p:sp>
          <p:sp>
            <p:nvSpPr>
              <p:cNvPr id="22573" name="AutoShape 77"/>
              <p:cNvSpPr>
                <a:spLocks noChangeArrowheads="1"/>
              </p:cNvSpPr>
              <p:nvPr/>
            </p:nvSpPr>
            <p:spPr bwMode="auto">
              <a:xfrm>
                <a:off x="1919" y="2347"/>
                <a:ext cx="158" cy="46"/>
              </a:xfrm>
              <a:prstGeom prst="cube">
                <a:avLst>
                  <a:gd name="adj" fmla="val 24995"/>
                </a:avLst>
              </a:prstGeom>
              <a:solidFill>
                <a:srgbClr val="E89A95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Calibri" charset="0"/>
                </a:endParaRPr>
              </a:p>
            </p:txBody>
          </p:sp>
          <p:sp>
            <p:nvSpPr>
              <p:cNvPr id="22574" name="AutoShape 78"/>
              <p:cNvSpPr>
                <a:spLocks noChangeArrowheads="1"/>
              </p:cNvSpPr>
              <p:nvPr/>
            </p:nvSpPr>
            <p:spPr bwMode="auto">
              <a:xfrm>
                <a:off x="1911" y="2419"/>
                <a:ext cx="107" cy="15"/>
              </a:xfrm>
              <a:prstGeom prst="parallelogram">
                <a:avLst>
                  <a:gd name="adj" fmla="val 178300"/>
                </a:avLst>
              </a:prstGeom>
              <a:solidFill>
                <a:srgbClr val="DC0081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Calibri" charset="0"/>
                </a:endParaRPr>
              </a:p>
            </p:txBody>
          </p:sp>
          <p:grpSp>
            <p:nvGrpSpPr>
              <p:cNvPr id="22575" name="Group 79"/>
              <p:cNvGrpSpPr>
                <a:grpSpLocks/>
              </p:cNvGrpSpPr>
              <p:nvPr/>
            </p:nvGrpSpPr>
            <p:grpSpPr bwMode="auto">
              <a:xfrm>
                <a:off x="2416" y="2388"/>
                <a:ext cx="202" cy="257"/>
                <a:chOff x="2416" y="2388"/>
                <a:chExt cx="202" cy="257"/>
              </a:xfrm>
            </p:grpSpPr>
            <p:sp>
              <p:nvSpPr>
                <p:cNvPr id="22627" name="Freeform 80"/>
                <p:cNvSpPr>
                  <a:spLocks/>
                </p:cNvSpPr>
                <p:nvPr/>
              </p:nvSpPr>
              <p:spPr bwMode="auto">
                <a:xfrm>
                  <a:off x="2546" y="2507"/>
                  <a:ext cx="61" cy="138"/>
                </a:xfrm>
                <a:custGeom>
                  <a:avLst/>
                  <a:gdLst>
                    <a:gd name="T0" fmla="*/ 44 w 61"/>
                    <a:gd name="T1" fmla="*/ 0 h 138"/>
                    <a:gd name="T2" fmla="*/ 60 w 61"/>
                    <a:gd name="T3" fmla="*/ 0 h 138"/>
                    <a:gd name="T4" fmla="*/ 16 w 61"/>
                    <a:gd name="T5" fmla="*/ 137 h 138"/>
                    <a:gd name="T6" fmla="*/ 0 w 61"/>
                    <a:gd name="T7" fmla="*/ 137 h 138"/>
                    <a:gd name="T8" fmla="*/ 44 w 61"/>
                    <a:gd name="T9" fmla="*/ 0 h 13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61"/>
                    <a:gd name="T16" fmla="*/ 0 h 138"/>
                    <a:gd name="T17" fmla="*/ 61 w 61"/>
                    <a:gd name="T18" fmla="*/ 138 h 13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61" h="138">
                      <a:moveTo>
                        <a:pt x="44" y="0"/>
                      </a:moveTo>
                      <a:lnTo>
                        <a:pt x="60" y="0"/>
                      </a:lnTo>
                      <a:lnTo>
                        <a:pt x="16" y="137"/>
                      </a:lnTo>
                      <a:lnTo>
                        <a:pt x="0" y="137"/>
                      </a:lnTo>
                      <a:lnTo>
                        <a:pt x="44" y="0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628" name="Rectangle 81"/>
                <p:cNvSpPr>
                  <a:spLocks noChangeArrowheads="1"/>
                </p:cNvSpPr>
                <p:nvPr/>
              </p:nvSpPr>
              <p:spPr bwMode="auto">
                <a:xfrm>
                  <a:off x="2541" y="2507"/>
                  <a:ext cx="77" cy="12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29" name="Rectangle 82"/>
                <p:cNvSpPr>
                  <a:spLocks noChangeArrowheads="1"/>
                </p:cNvSpPr>
                <p:nvPr/>
              </p:nvSpPr>
              <p:spPr bwMode="auto">
                <a:xfrm>
                  <a:off x="2549" y="2563"/>
                  <a:ext cx="57" cy="13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30" name="Rectangle 83"/>
                <p:cNvSpPr>
                  <a:spLocks noChangeArrowheads="1"/>
                </p:cNvSpPr>
                <p:nvPr/>
              </p:nvSpPr>
              <p:spPr bwMode="auto">
                <a:xfrm>
                  <a:off x="2418" y="2563"/>
                  <a:ext cx="73" cy="9"/>
                </a:xfrm>
                <a:prstGeom prst="rect">
                  <a:avLst/>
                </a:pr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31" name="Oval 84"/>
                <p:cNvSpPr>
                  <a:spLocks noChangeArrowheads="1"/>
                </p:cNvSpPr>
                <p:nvPr/>
              </p:nvSpPr>
              <p:spPr bwMode="auto">
                <a:xfrm>
                  <a:off x="2476" y="2388"/>
                  <a:ext cx="22" cy="25"/>
                </a:xfrm>
                <a:prstGeom prst="ellipse">
                  <a:avLst/>
                </a:prstGeom>
                <a:solidFill>
                  <a:srgbClr val="F39FD1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32" name="Freeform 85"/>
                <p:cNvSpPr>
                  <a:spLocks/>
                </p:cNvSpPr>
                <p:nvPr/>
              </p:nvSpPr>
              <p:spPr bwMode="auto">
                <a:xfrm>
                  <a:off x="2416" y="2432"/>
                  <a:ext cx="140" cy="213"/>
                </a:xfrm>
                <a:custGeom>
                  <a:avLst/>
                  <a:gdLst>
                    <a:gd name="T0" fmla="*/ 1 w 140"/>
                    <a:gd name="T1" fmla="*/ 98 h 213"/>
                    <a:gd name="T2" fmla="*/ 1 w 140"/>
                    <a:gd name="T3" fmla="*/ 101 h 213"/>
                    <a:gd name="T4" fmla="*/ 0 w 140"/>
                    <a:gd name="T5" fmla="*/ 104 h 213"/>
                    <a:gd name="T6" fmla="*/ 0 w 140"/>
                    <a:gd name="T7" fmla="*/ 108 h 213"/>
                    <a:gd name="T8" fmla="*/ 1 w 140"/>
                    <a:gd name="T9" fmla="*/ 111 h 213"/>
                    <a:gd name="T10" fmla="*/ 3 w 140"/>
                    <a:gd name="T11" fmla="*/ 114 h 213"/>
                    <a:gd name="T12" fmla="*/ 6 w 140"/>
                    <a:gd name="T13" fmla="*/ 117 h 213"/>
                    <a:gd name="T14" fmla="*/ 9 w 140"/>
                    <a:gd name="T15" fmla="*/ 119 h 213"/>
                    <a:gd name="T16" fmla="*/ 11 w 140"/>
                    <a:gd name="T17" fmla="*/ 119 h 213"/>
                    <a:gd name="T18" fmla="*/ 15 w 140"/>
                    <a:gd name="T19" fmla="*/ 119 h 213"/>
                    <a:gd name="T20" fmla="*/ 91 w 140"/>
                    <a:gd name="T21" fmla="*/ 212 h 213"/>
                    <a:gd name="T22" fmla="*/ 115 w 140"/>
                    <a:gd name="T23" fmla="*/ 102 h 213"/>
                    <a:gd name="T24" fmla="*/ 114 w 140"/>
                    <a:gd name="T25" fmla="*/ 99 h 213"/>
                    <a:gd name="T26" fmla="*/ 113 w 140"/>
                    <a:gd name="T27" fmla="*/ 98 h 213"/>
                    <a:gd name="T28" fmla="*/ 111 w 140"/>
                    <a:gd name="T29" fmla="*/ 96 h 213"/>
                    <a:gd name="T30" fmla="*/ 109 w 140"/>
                    <a:gd name="T31" fmla="*/ 94 h 213"/>
                    <a:gd name="T32" fmla="*/ 107 w 140"/>
                    <a:gd name="T33" fmla="*/ 93 h 213"/>
                    <a:gd name="T34" fmla="*/ 104 w 140"/>
                    <a:gd name="T35" fmla="*/ 93 h 213"/>
                    <a:gd name="T36" fmla="*/ 101 w 140"/>
                    <a:gd name="T37" fmla="*/ 93 h 213"/>
                    <a:gd name="T38" fmla="*/ 99 w 140"/>
                    <a:gd name="T39" fmla="*/ 93 h 213"/>
                    <a:gd name="T40" fmla="*/ 67 w 140"/>
                    <a:gd name="T41" fmla="*/ 54 h 213"/>
                    <a:gd name="T42" fmla="*/ 129 w 140"/>
                    <a:gd name="T43" fmla="*/ 67 h 213"/>
                    <a:gd name="T44" fmla="*/ 132 w 140"/>
                    <a:gd name="T45" fmla="*/ 66 h 213"/>
                    <a:gd name="T46" fmla="*/ 133 w 140"/>
                    <a:gd name="T47" fmla="*/ 66 h 213"/>
                    <a:gd name="T48" fmla="*/ 136 w 140"/>
                    <a:gd name="T49" fmla="*/ 64 h 213"/>
                    <a:gd name="T50" fmla="*/ 138 w 140"/>
                    <a:gd name="T51" fmla="*/ 62 h 213"/>
                    <a:gd name="T52" fmla="*/ 138 w 140"/>
                    <a:gd name="T53" fmla="*/ 59 h 213"/>
                    <a:gd name="T54" fmla="*/ 139 w 140"/>
                    <a:gd name="T55" fmla="*/ 56 h 213"/>
                    <a:gd name="T56" fmla="*/ 138 w 140"/>
                    <a:gd name="T57" fmla="*/ 53 h 213"/>
                    <a:gd name="T58" fmla="*/ 137 w 140"/>
                    <a:gd name="T59" fmla="*/ 51 h 213"/>
                    <a:gd name="T60" fmla="*/ 135 w 140"/>
                    <a:gd name="T61" fmla="*/ 49 h 213"/>
                    <a:gd name="T62" fmla="*/ 133 w 140"/>
                    <a:gd name="T63" fmla="*/ 47 h 213"/>
                    <a:gd name="T64" fmla="*/ 130 w 140"/>
                    <a:gd name="T65" fmla="*/ 46 h 213"/>
                    <a:gd name="T66" fmla="*/ 88 w 140"/>
                    <a:gd name="T67" fmla="*/ 46 h 213"/>
                    <a:gd name="T68" fmla="*/ 81 w 140"/>
                    <a:gd name="T69" fmla="*/ 30 h 213"/>
                    <a:gd name="T70" fmla="*/ 81 w 140"/>
                    <a:gd name="T71" fmla="*/ 26 h 213"/>
                    <a:gd name="T72" fmla="*/ 82 w 140"/>
                    <a:gd name="T73" fmla="*/ 22 h 213"/>
                    <a:gd name="T74" fmla="*/ 82 w 140"/>
                    <a:gd name="T75" fmla="*/ 18 h 213"/>
                    <a:gd name="T76" fmla="*/ 81 w 140"/>
                    <a:gd name="T77" fmla="*/ 14 h 213"/>
                    <a:gd name="T78" fmla="*/ 79 w 140"/>
                    <a:gd name="T79" fmla="*/ 11 h 213"/>
                    <a:gd name="T80" fmla="*/ 77 w 140"/>
                    <a:gd name="T81" fmla="*/ 8 h 213"/>
                    <a:gd name="T82" fmla="*/ 74 w 140"/>
                    <a:gd name="T83" fmla="*/ 5 h 213"/>
                    <a:gd name="T84" fmla="*/ 71 w 140"/>
                    <a:gd name="T85" fmla="*/ 3 h 213"/>
                    <a:gd name="T86" fmla="*/ 67 w 140"/>
                    <a:gd name="T87" fmla="*/ 1 h 213"/>
                    <a:gd name="T88" fmla="*/ 63 w 140"/>
                    <a:gd name="T89" fmla="*/ 0 h 213"/>
                    <a:gd name="T90" fmla="*/ 58 w 140"/>
                    <a:gd name="T91" fmla="*/ 0 h 213"/>
                    <a:gd name="T92" fmla="*/ 54 w 140"/>
                    <a:gd name="T93" fmla="*/ 1 h 213"/>
                    <a:gd name="T94" fmla="*/ 50 w 140"/>
                    <a:gd name="T95" fmla="*/ 2 h 213"/>
                    <a:gd name="T96" fmla="*/ 45 w 140"/>
                    <a:gd name="T97" fmla="*/ 4 h 213"/>
                    <a:gd name="T98" fmla="*/ 42 w 140"/>
                    <a:gd name="T99" fmla="*/ 8 h 213"/>
                    <a:gd name="T100" fmla="*/ 40 w 140"/>
                    <a:gd name="T101" fmla="*/ 12 h 213"/>
                    <a:gd name="T102" fmla="*/ 38 w 140"/>
                    <a:gd name="T103" fmla="*/ 16 h 213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40"/>
                    <a:gd name="T157" fmla="*/ 0 h 213"/>
                    <a:gd name="T158" fmla="*/ 140 w 140"/>
                    <a:gd name="T159" fmla="*/ 213 h 213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40" h="213">
                      <a:moveTo>
                        <a:pt x="38" y="16"/>
                      </a:moveTo>
                      <a:lnTo>
                        <a:pt x="1" y="98"/>
                      </a:lnTo>
                      <a:lnTo>
                        <a:pt x="1" y="99"/>
                      </a:lnTo>
                      <a:lnTo>
                        <a:pt x="1" y="101"/>
                      </a:lnTo>
                      <a:lnTo>
                        <a:pt x="0" y="102"/>
                      </a:lnTo>
                      <a:lnTo>
                        <a:pt x="0" y="104"/>
                      </a:lnTo>
                      <a:lnTo>
                        <a:pt x="0" y="106"/>
                      </a:lnTo>
                      <a:lnTo>
                        <a:pt x="0" y="108"/>
                      </a:lnTo>
                      <a:lnTo>
                        <a:pt x="1" y="109"/>
                      </a:lnTo>
                      <a:lnTo>
                        <a:pt x="1" y="111"/>
                      </a:lnTo>
                      <a:lnTo>
                        <a:pt x="2" y="113"/>
                      </a:lnTo>
                      <a:lnTo>
                        <a:pt x="3" y="114"/>
                      </a:lnTo>
                      <a:lnTo>
                        <a:pt x="4" y="116"/>
                      </a:lnTo>
                      <a:lnTo>
                        <a:pt x="6" y="117"/>
                      </a:lnTo>
                      <a:lnTo>
                        <a:pt x="7" y="118"/>
                      </a:lnTo>
                      <a:lnTo>
                        <a:pt x="9" y="119"/>
                      </a:lnTo>
                      <a:lnTo>
                        <a:pt x="10" y="119"/>
                      </a:lnTo>
                      <a:lnTo>
                        <a:pt x="11" y="119"/>
                      </a:lnTo>
                      <a:lnTo>
                        <a:pt x="13" y="119"/>
                      </a:lnTo>
                      <a:lnTo>
                        <a:pt x="15" y="119"/>
                      </a:lnTo>
                      <a:lnTo>
                        <a:pt x="91" y="119"/>
                      </a:lnTo>
                      <a:lnTo>
                        <a:pt x="91" y="212"/>
                      </a:lnTo>
                      <a:lnTo>
                        <a:pt x="115" y="212"/>
                      </a:lnTo>
                      <a:lnTo>
                        <a:pt x="115" y="102"/>
                      </a:lnTo>
                      <a:lnTo>
                        <a:pt x="115" y="101"/>
                      </a:lnTo>
                      <a:lnTo>
                        <a:pt x="114" y="99"/>
                      </a:lnTo>
                      <a:lnTo>
                        <a:pt x="114" y="98"/>
                      </a:lnTo>
                      <a:lnTo>
                        <a:pt x="113" y="98"/>
                      </a:lnTo>
                      <a:lnTo>
                        <a:pt x="112" y="97"/>
                      </a:lnTo>
                      <a:lnTo>
                        <a:pt x="111" y="96"/>
                      </a:lnTo>
                      <a:lnTo>
                        <a:pt x="110" y="95"/>
                      </a:lnTo>
                      <a:lnTo>
                        <a:pt x="109" y="94"/>
                      </a:lnTo>
                      <a:lnTo>
                        <a:pt x="108" y="94"/>
                      </a:lnTo>
                      <a:lnTo>
                        <a:pt x="107" y="93"/>
                      </a:lnTo>
                      <a:lnTo>
                        <a:pt x="105" y="93"/>
                      </a:lnTo>
                      <a:lnTo>
                        <a:pt x="104" y="93"/>
                      </a:lnTo>
                      <a:lnTo>
                        <a:pt x="102" y="93"/>
                      </a:lnTo>
                      <a:lnTo>
                        <a:pt x="101" y="93"/>
                      </a:lnTo>
                      <a:lnTo>
                        <a:pt x="100" y="93"/>
                      </a:lnTo>
                      <a:lnTo>
                        <a:pt x="99" y="93"/>
                      </a:lnTo>
                      <a:lnTo>
                        <a:pt x="55" y="90"/>
                      </a:lnTo>
                      <a:lnTo>
                        <a:pt x="67" y="54"/>
                      </a:lnTo>
                      <a:lnTo>
                        <a:pt x="76" y="67"/>
                      </a:lnTo>
                      <a:lnTo>
                        <a:pt x="129" y="67"/>
                      </a:lnTo>
                      <a:lnTo>
                        <a:pt x="130" y="66"/>
                      </a:lnTo>
                      <a:lnTo>
                        <a:pt x="132" y="66"/>
                      </a:lnTo>
                      <a:lnTo>
                        <a:pt x="133" y="66"/>
                      </a:lnTo>
                      <a:lnTo>
                        <a:pt x="135" y="64"/>
                      </a:lnTo>
                      <a:lnTo>
                        <a:pt x="136" y="64"/>
                      </a:lnTo>
                      <a:lnTo>
                        <a:pt x="137" y="63"/>
                      </a:lnTo>
                      <a:lnTo>
                        <a:pt x="138" y="62"/>
                      </a:lnTo>
                      <a:lnTo>
                        <a:pt x="138" y="61"/>
                      </a:lnTo>
                      <a:lnTo>
                        <a:pt x="138" y="59"/>
                      </a:lnTo>
                      <a:lnTo>
                        <a:pt x="139" y="58"/>
                      </a:lnTo>
                      <a:lnTo>
                        <a:pt x="139" y="56"/>
                      </a:lnTo>
                      <a:lnTo>
                        <a:pt x="139" y="54"/>
                      </a:lnTo>
                      <a:lnTo>
                        <a:pt x="138" y="53"/>
                      </a:lnTo>
                      <a:lnTo>
                        <a:pt x="138" y="52"/>
                      </a:lnTo>
                      <a:lnTo>
                        <a:pt x="137" y="51"/>
                      </a:lnTo>
                      <a:lnTo>
                        <a:pt x="136" y="49"/>
                      </a:lnTo>
                      <a:lnTo>
                        <a:pt x="135" y="49"/>
                      </a:lnTo>
                      <a:lnTo>
                        <a:pt x="134" y="48"/>
                      </a:lnTo>
                      <a:lnTo>
                        <a:pt x="133" y="47"/>
                      </a:lnTo>
                      <a:lnTo>
                        <a:pt x="132" y="46"/>
                      </a:lnTo>
                      <a:lnTo>
                        <a:pt x="130" y="46"/>
                      </a:lnTo>
                      <a:lnTo>
                        <a:pt x="129" y="46"/>
                      </a:lnTo>
                      <a:lnTo>
                        <a:pt x="88" y="46"/>
                      </a:lnTo>
                      <a:lnTo>
                        <a:pt x="79" y="31"/>
                      </a:lnTo>
                      <a:lnTo>
                        <a:pt x="81" y="30"/>
                      </a:lnTo>
                      <a:lnTo>
                        <a:pt x="81" y="28"/>
                      </a:lnTo>
                      <a:lnTo>
                        <a:pt x="81" y="26"/>
                      </a:lnTo>
                      <a:lnTo>
                        <a:pt x="82" y="24"/>
                      </a:lnTo>
                      <a:lnTo>
                        <a:pt x="82" y="22"/>
                      </a:lnTo>
                      <a:lnTo>
                        <a:pt x="82" y="20"/>
                      </a:lnTo>
                      <a:lnTo>
                        <a:pt x="82" y="18"/>
                      </a:lnTo>
                      <a:lnTo>
                        <a:pt x="81" y="16"/>
                      </a:lnTo>
                      <a:lnTo>
                        <a:pt x="81" y="14"/>
                      </a:lnTo>
                      <a:lnTo>
                        <a:pt x="80" y="13"/>
                      </a:lnTo>
                      <a:lnTo>
                        <a:pt x="79" y="11"/>
                      </a:lnTo>
                      <a:lnTo>
                        <a:pt x="78" y="9"/>
                      </a:lnTo>
                      <a:lnTo>
                        <a:pt x="77" y="8"/>
                      </a:lnTo>
                      <a:lnTo>
                        <a:pt x="76" y="6"/>
                      </a:lnTo>
                      <a:lnTo>
                        <a:pt x="74" y="5"/>
                      </a:lnTo>
                      <a:lnTo>
                        <a:pt x="73" y="4"/>
                      </a:lnTo>
                      <a:lnTo>
                        <a:pt x="71" y="3"/>
                      </a:lnTo>
                      <a:lnTo>
                        <a:pt x="69" y="2"/>
                      </a:lnTo>
                      <a:lnTo>
                        <a:pt x="67" y="1"/>
                      </a:lnTo>
                      <a:lnTo>
                        <a:pt x="65" y="1"/>
                      </a:lnTo>
                      <a:lnTo>
                        <a:pt x="63" y="0"/>
                      </a:lnTo>
                      <a:lnTo>
                        <a:pt x="61" y="0"/>
                      </a:lnTo>
                      <a:lnTo>
                        <a:pt x="58" y="0"/>
                      </a:lnTo>
                      <a:lnTo>
                        <a:pt x="56" y="0"/>
                      </a:lnTo>
                      <a:lnTo>
                        <a:pt x="54" y="1"/>
                      </a:lnTo>
                      <a:lnTo>
                        <a:pt x="52" y="1"/>
                      </a:lnTo>
                      <a:lnTo>
                        <a:pt x="50" y="2"/>
                      </a:lnTo>
                      <a:lnTo>
                        <a:pt x="48" y="3"/>
                      </a:lnTo>
                      <a:lnTo>
                        <a:pt x="45" y="4"/>
                      </a:lnTo>
                      <a:lnTo>
                        <a:pt x="44" y="6"/>
                      </a:lnTo>
                      <a:lnTo>
                        <a:pt x="42" y="8"/>
                      </a:lnTo>
                      <a:lnTo>
                        <a:pt x="41" y="9"/>
                      </a:lnTo>
                      <a:lnTo>
                        <a:pt x="40" y="12"/>
                      </a:lnTo>
                      <a:lnTo>
                        <a:pt x="38" y="14"/>
                      </a:lnTo>
                      <a:lnTo>
                        <a:pt x="38" y="16"/>
                      </a:lnTo>
                    </a:path>
                  </a:pathLst>
                </a:custGeom>
                <a:solidFill>
                  <a:srgbClr val="008000"/>
                </a:solidFill>
                <a:ln>
                  <a:noFill/>
                </a:ln>
                <a:extLs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0" cap="rnd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22576" name="Group 87"/>
              <p:cNvGrpSpPr>
                <a:grpSpLocks/>
              </p:cNvGrpSpPr>
              <p:nvPr/>
            </p:nvGrpSpPr>
            <p:grpSpPr bwMode="auto">
              <a:xfrm>
                <a:off x="2082" y="2347"/>
                <a:ext cx="261" cy="311"/>
                <a:chOff x="2082" y="2347"/>
                <a:chExt cx="261" cy="311"/>
              </a:xfrm>
            </p:grpSpPr>
            <p:grpSp>
              <p:nvGrpSpPr>
                <p:cNvPr id="22622" name="Group 88"/>
                <p:cNvGrpSpPr>
                  <a:grpSpLocks/>
                </p:cNvGrpSpPr>
                <p:nvPr/>
              </p:nvGrpSpPr>
              <p:grpSpPr bwMode="auto">
                <a:xfrm>
                  <a:off x="2082" y="2347"/>
                  <a:ext cx="261" cy="311"/>
                  <a:chOff x="2082" y="2347"/>
                  <a:chExt cx="261" cy="311"/>
                </a:xfrm>
              </p:grpSpPr>
              <p:sp>
                <p:nvSpPr>
                  <p:cNvPr id="22625" name="AutoShape 89"/>
                  <p:cNvSpPr>
                    <a:spLocks noChangeArrowheads="1"/>
                  </p:cNvSpPr>
                  <p:nvPr/>
                </p:nvSpPr>
                <p:spPr bwMode="auto">
                  <a:xfrm>
                    <a:off x="2082" y="2398"/>
                    <a:ext cx="261" cy="260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  <p:sp>
                <p:nvSpPr>
                  <p:cNvPr id="22626" name="AutoShape 90"/>
                  <p:cNvSpPr>
                    <a:spLocks noChangeArrowheads="1"/>
                  </p:cNvSpPr>
                  <p:nvPr/>
                </p:nvSpPr>
                <p:spPr bwMode="auto">
                  <a:xfrm>
                    <a:off x="2146" y="2347"/>
                    <a:ext cx="197" cy="46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</p:grpSp>
            <p:sp>
              <p:nvSpPr>
                <p:cNvPr id="22623" name="Oval 91"/>
                <p:cNvSpPr>
                  <a:spLocks noChangeArrowheads="1"/>
                </p:cNvSpPr>
                <p:nvPr/>
              </p:nvSpPr>
              <p:spPr bwMode="auto">
                <a:xfrm>
                  <a:off x="2165" y="2373"/>
                  <a:ext cx="26" cy="9"/>
                </a:xfrm>
                <a:prstGeom prst="ellips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  <p:sp>
              <p:nvSpPr>
                <p:cNvPr id="22624" name="AutoShape 92"/>
                <p:cNvSpPr>
                  <a:spLocks noChangeArrowheads="1"/>
                </p:cNvSpPr>
                <p:nvPr/>
              </p:nvSpPr>
              <p:spPr bwMode="auto">
                <a:xfrm>
                  <a:off x="2115" y="2521"/>
                  <a:ext cx="137" cy="54"/>
                </a:xfrm>
                <a:prstGeom prst="octagon">
                  <a:avLst>
                    <a:gd name="adj" fmla="val 29282"/>
                  </a:avLst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600">
                    <a:latin typeface="Calibri" charset="0"/>
                  </a:endParaRPr>
                </a:p>
              </p:txBody>
            </p:sp>
          </p:grpSp>
          <p:sp>
            <p:nvSpPr>
              <p:cNvPr id="22577" name="Line 93"/>
              <p:cNvSpPr>
                <a:spLocks noChangeShapeType="1"/>
              </p:cNvSpPr>
              <p:nvPr/>
            </p:nvSpPr>
            <p:spPr bwMode="auto">
              <a:xfrm>
                <a:off x="2089" y="1025"/>
                <a:ext cx="27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78" name="Line 94"/>
              <p:cNvSpPr>
                <a:spLocks noChangeShapeType="1"/>
              </p:cNvSpPr>
              <p:nvPr/>
            </p:nvSpPr>
            <p:spPr bwMode="auto">
              <a:xfrm>
                <a:off x="1526" y="980"/>
                <a:ext cx="268" cy="0"/>
              </a:xfrm>
              <a:prstGeom prst="line">
                <a:avLst/>
              </a:prstGeom>
              <a:noFill/>
              <a:ln w="25400">
                <a:solidFill>
                  <a:srgbClr val="DC008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79" name="Line 95"/>
              <p:cNvSpPr>
                <a:spLocks noChangeShapeType="1"/>
              </p:cNvSpPr>
              <p:nvPr/>
            </p:nvSpPr>
            <p:spPr bwMode="auto">
              <a:xfrm>
                <a:off x="1811" y="980"/>
                <a:ext cx="268" cy="0"/>
              </a:xfrm>
              <a:prstGeom prst="line">
                <a:avLst/>
              </a:prstGeom>
              <a:noFill/>
              <a:ln w="25400">
                <a:solidFill>
                  <a:srgbClr val="DC008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2580" name="Group 96"/>
              <p:cNvGrpSpPr>
                <a:grpSpLocks/>
              </p:cNvGrpSpPr>
              <p:nvPr/>
            </p:nvGrpSpPr>
            <p:grpSpPr bwMode="auto">
              <a:xfrm>
                <a:off x="1013" y="1348"/>
                <a:ext cx="721" cy="310"/>
                <a:chOff x="1013" y="1348"/>
                <a:chExt cx="721" cy="310"/>
              </a:xfrm>
            </p:grpSpPr>
            <p:grpSp>
              <p:nvGrpSpPr>
                <p:cNvPr id="22605" name="Group 97"/>
                <p:cNvGrpSpPr>
                  <a:grpSpLocks/>
                </p:cNvGrpSpPr>
                <p:nvPr/>
              </p:nvGrpSpPr>
              <p:grpSpPr bwMode="auto">
                <a:xfrm>
                  <a:off x="1013" y="1348"/>
                  <a:ext cx="206" cy="310"/>
                  <a:chOff x="1013" y="1348"/>
                  <a:chExt cx="206" cy="310"/>
                </a:xfrm>
              </p:grpSpPr>
              <p:sp>
                <p:nvSpPr>
                  <p:cNvPr id="22619" name="AutoShape 98"/>
                  <p:cNvSpPr>
                    <a:spLocks noChangeArrowheads="1"/>
                  </p:cNvSpPr>
                  <p:nvPr/>
                </p:nvSpPr>
                <p:spPr bwMode="auto">
                  <a:xfrm>
                    <a:off x="1013" y="1398"/>
                    <a:ext cx="206" cy="260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rgbClr val="E89A95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  <p:sp>
                <p:nvSpPr>
                  <p:cNvPr id="22620" name="AutoShape 99"/>
                  <p:cNvSpPr>
                    <a:spLocks noChangeArrowheads="1"/>
                  </p:cNvSpPr>
                  <p:nvPr/>
                </p:nvSpPr>
                <p:spPr bwMode="auto">
                  <a:xfrm>
                    <a:off x="1061" y="1348"/>
                    <a:ext cx="158" cy="46"/>
                  </a:xfrm>
                  <a:prstGeom prst="cube">
                    <a:avLst>
                      <a:gd name="adj" fmla="val 24995"/>
                    </a:avLst>
                  </a:prstGeom>
                  <a:solidFill>
                    <a:srgbClr val="E89A95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  <p:sp>
                <p:nvSpPr>
                  <p:cNvPr id="22621" name="AutoShape 100"/>
                  <p:cNvSpPr>
                    <a:spLocks noChangeArrowheads="1"/>
                  </p:cNvSpPr>
                  <p:nvPr/>
                </p:nvSpPr>
                <p:spPr bwMode="auto">
                  <a:xfrm>
                    <a:off x="1052" y="1419"/>
                    <a:ext cx="108" cy="15"/>
                  </a:xfrm>
                  <a:prstGeom prst="parallelogram">
                    <a:avLst>
                      <a:gd name="adj" fmla="val 179967"/>
                    </a:avLst>
                  </a:prstGeom>
                  <a:solidFill>
                    <a:srgbClr val="DC0081"/>
                  </a:solidFill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</p:grpSp>
            <p:grpSp>
              <p:nvGrpSpPr>
                <p:cNvPr id="22606" name="Group 101"/>
                <p:cNvGrpSpPr>
                  <a:grpSpLocks/>
                </p:cNvGrpSpPr>
                <p:nvPr/>
              </p:nvGrpSpPr>
              <p:grpSpPr bwMode="auto">
                <a:xfrm>
                  <a:off x="1531" y="1389"/>
                  <a:ext cx="203" cy="257"/>
                  <a:chOff x="1531" y="1389"/>
                  <a:chExt cx="203" cy="257"/>
                </a:xfrm>
              </p:grpSpPr>
              <p:sp>
                <p:nvSpPr>
                  <p:cNvPr id="22613" name="Freeform 102"/>
                  <p:cNvSpPr>
                    <a:spLocks/>
                  </p:cNvSpPr>
                  <p:nvPr/>
                </p:nvSpPr>
                <p:spPr bwMode="auto">
                  <a:xfrm>
                    <a:off x="1660" y="1506"/>
                    <a:ext cx="62" cy="140"/>
                  </a:xfrm>
                  <a:custGeom>
                    <a:avLst/>
                    <a:gdLst>
                      <a:gd name="T0" fmla="*/ 44 w 62"/>
                      <a:gd name="T1" fmla="*/ 0 h 140"/>
                      <a:gd name="T2" fmla="*/ 61 w 62"/>
                      <a:gd name="T3" fmla="*/ 0 h 140"/>
                      <a:gd name="T4" fmla="*/ 17 w 62"/>
                      <a:gd name="T5" fmla="*/ 139 h 140"/>
                      <a:gd name="T6" fmla="*/ 0 w 62"/>
                      <a:gd name="T7" fmla="*/ 139 h 140"/>
                      <a:gd name="T8" fmla="*/ 44 w 62"/>
                      <a:gd name="T9" fmla="*/ 0 h 14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62"/>
                      <a:gd name="T16" fmla="*/ 0 h 140"/>
                      <a:gd name="T17" fmla="*/ 62 w 62"/>
                      <a:gd name="T18" fmla="*/ 140 h 140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62" h="140">
                        <a:moveTo>
                          <a:pt x="44" y="0"/>
                        </a:moveTo>
                        <a:lnTo>
                          <a:pt x="61" y="0"/>
                        </a:lnTo>
                        <a:lnTo>
                          <a:pt x="17" y="139"/>
                        </a:lnTo>
                        <a:lnTo>
                          <a:pt x="0" y="139"/>
                        </a:lnTo>
                        <a:lnTo>
                          <a:pt x="44" y="0"/>
                        </a:lnTo>
                      </a:path>
                    </a:pathLst>
                  </a:custGeom>
                  <a:solidFill>
                    <a:srgbClr val="008000"/>
                  </a:solidFill>
                  <a:ln>
                    <a:noFill/>
                  </a:ln>
                  <a:extLst>
                    <a:ext uri="{91240B29-F687-4F45-9708-019B960494DF}">
  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 cap="rnd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2614" name="Rectangle 103"/>
                  <p:cNvSpPr>
                    <a:spLocks noChangeArrowheads="1"/>
                  </p:cNvSpPr>
                  <p:nvPr/>
                </p:nvSpPr>
                <p:spPr bwMode="auto">
                  <a:xfrm>
                    <a:off x="1657" y="1506"/>
                    <a:ext cx="77" cy="12"/>
                  </a:xfrm>
                  <a:prstGeom prst="rect">
                    <a:avLst/>
                  </a:prstGeom>
                  <a:solidFill>
                    <a:srgbClr val="008000"/>
                  </a:solidFill>
                  <a:ln>
                    <a:noFill/>
                  </a:ln>
                  <a:extLst>
                    <a:ext uri="{91240B29-F687-4F45-9708-019B960494DF}">
  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  <p:sp>
                <p:nvSpPr>
                  <p:cNvPr id="22615" name="Rectangle 104"/>
                  <p:cNvSpPr>
                    <a:spLocks noChangeArrowheads="1"/>
                  </p:cNvSpPr>
                  <p:nvPr/>
                </p:nvSpPr>
                <p:spPr bwMode="auto">
                  <a:xfrm>
                    <a:off x="1663" y="1564"/>
                    <a:ext cx="58" cy="12"/>
                  </a:xfrm>
                  <a:prstGeom prst="rect">
                    <a:avLst/>
                  </a:prstGeom>
                  <a:solidFill>
                    <a:srgbClr val="008000"/>
                  </a:solidFill>
                  <a:ln>
                    <a:noFill/>
                  </a:ln>
                  <a:extLst>
                    <a:ext uri="{91240B29-F687-4F45-9708-019B960494DF}">
  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  <p:sp>
                <p:nvSpPr>
                  <p:cNvPr id="22616" name="Rectangle 105"/>
                  <p:cNvSpPr>
                    <a:spLocks noChangeArrowheads="1"/>
                  </p:cNvSpPr>
                  <p:nvPr/>
                </p:nvSpPr>
                <p:spPr bwMode="auto">
                  <a:xfrm>
                    <a:off x="1532" y="1564"/>
                    <a:ext cx="74" cy="7"/>
                  </a:xfrm>
                  <a:prstGeom prst="rect">
                    <a:avLst/>
                  </a:prstGeom>
                  <a:solidFill>
                    <a:srgbClr val="008000"/>
                  </a:solidFill>
                  <a:ln>
                    <a:noFill/>
                  </a:ln>
                  <a:extLst>
                    <a:ext uri="{91240B29-F687-4F45-9708-019B960494DF}">
  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  <p:sp>
                <p:nvSpPr>
                  <p:cNvPr id="22617" name="Oval 106"/>
                  <p:cNvSpPr>
                    <a:spLocks noChangeArrowheads="1"/>
                  </p:cNvSpPr>
                  <p:nvPr/>
                </p:nvSpPr>
                <p:spPr bwMode="auto">
                  <a:xfrm>
                    <a:off x="1592" y="1389"/>
                    <a:ext cx="22" cy="25"/>
                  </a:xfrm>
                  <a:prstGeom prst="ellipse">
                    <a:avLst/>
                  </a:prstGeom>
                  <a:solidFill>
                    <a:srgbClr val="F39FD1"/>
                  </a:solidFill>
                  <a:ln w="25400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  <p:sp>
                <p:nvSpPr>
                  <p:cNvPr id="22618" name="Freeform 107"/>
                  <p:cNvSpPr>
                    <a:spLocks/>
                  </p:cNvSpPr>
                  <p:nvPr/>
                </p:nvSpPr>
                <p:spPr bwMode="auto">
                  <a:xfrm>
                    <a:off x="1531" y="1433"/>
                    <a:ext cx="139" cy="213"/>
                  </a:xfrm>
                  <a:custGeom>
                    <a:avLst/>
                    <a:gdLst>
                      <a:gd name="T0" fmla="*/ 1 w 139"/>
                      <a:gd name="T1" fmla="*/ 98 h 213"/>
                      <a:gd name="T2" fmla="*/ 1 w 139"/>
                      <a:gd name="T3" fmla="*/ 101 h 213"/>
                      <a:gd name="T4" fmla="*/ 0 w 139"/>
                      <a:gd name="T5" fmla="*/ 104 h 213"/>
                      <a:gd name="T6" fmla="*/ 0 w 139"/>
                      <a:gd name="T7" fmla="*/ 108 h 213"/>
                      <a:gd name="T8" fmla="*/ 1 w 139"/>
                      <a:gd name="T9" fmla="*/ 111 h 213"/>
                      <a:gd name="T10" fmla="*/ 3 w 139"/>
                      <a:gd name="T11" fmla="*/ 114 h 213"/>
                      <a:gd name="T12" fmla="*/ 6 w 139"/>
                      <a:gd name="T13" fmla="*/ 117 h 213"/>
                      <a:gd name="T14" fmla="*/ 9 w 139"/>
                      <a:gd name="T15" fmla="*/ 119 h 213"/>
                      <a:gd name="T16" fmla="*/ 11 w 139"/>
                      <a:gd name="T17" fmla="*/ 119 h 213"/>
                      <a:gd name="T18" fmla="*/ 15 w 139"/>
                      <a:gd name="T19" fmla="*/ 119 h 213"/>
                      <a:gd name="T20" fmla="*/ 90 w 139"/>
                      <a:gd name="T21" fmla="*/ 212 h 213"/>
                      <a:gd name="T22" fmla="*/ 114 w 139"/>
                      <a:gd name="T23" fmla="*/ 102 h 213"/>
                      <a:gd name="T24" fmla="*/ 113 w 139"/>
                      <a:gd name="T25" fmla="*/ 99 h 213"/>
                      <a:gd name="T26" fmla="*/ 112 w 139"/>
                      <a:gd name="T27" fmla="*/ 98 h 213"/>
                      <a:gd name="T28" fmla="*/ 110 w 139"/>
                      <a:gd name="T29" fmla="*/ 96 h 213"/>
                      <a:gd name="T30" fmla="*/ 108 w 139"/>
                      <a:gd name="T31" fmla="*/ 94 h 213"/>
                      <a:gd name="T32" fmla="*/ 106 w 139"/>
                      <a:gd name="T33" fmla="*/ 93 h 213"/>
                      <a:gd name="T34" fmla="*/ 103 w 139"/>
                      <a:gd name="T35" fmla="*/ 93 h 213"/>
                      <a:gd name="T36" fmla="*/ 100 w 139"/>
                      <a:gd name="T37" fmla="*/ 93 h 213"/>
                      <a:gd name="T38" fmla="*/ 98 w 139"/>
                      <a:gd name="T39" fmla="*/ 93 h 213"/>
                      <a:gd name="T40" fmla="*/ 67 w 139"/>
                      <a:gd name="T41" fmla="*/ 54 h 213"/>
                      <a:gd name="T42" fmla="*/ 128 w 139"/>
                      <a:gd name="T43" fmla="*/ 67 h 213"/>
                      <a:gd name="T44" fmla="*/ 131 w 139"/>
                      <a:gd name="T45" fmla="*/ 66 h 213"/>
                      <a:gd name="T46" fmla="*/ 132 w 139"/>
                      <a:gd name="T47" fmla="*/ 66 h 213"/>
                      <a:gd name="T48" fmla="*/ 135 w 139"/>
                      <a:gd name="T49" fmla="*/ 64 h 213"/>
                      <a:gd name="T50" fmla="*/ 137 w 139"/>
                      <a:gd name="T51" fmla="*/ 62 h 213"/>
                      <a:gd name="T52" fmla="*/ 137 w 139"/>
                      <a:gd name="T53" fmla="*/ 59 h 213"/>
                      <a:gd name="T54" fmla="*/ 138 w 139"/>
                      <a:gd name="T55" fmla="*/ 56 h 213"/>
                      <a:gd name="T56" fmla="*/ 137 w 139"/>
                      <a:gd name="T57" fmla="*/ 53 h 213"/>
                      <a:gd name="T58" fmla="*/ 136 w 139"/>
                      <a:gd name="T59" fmla="*/ 51 h 213"/>
                      <a:gd name="T60" fmla="*/ 134 w 139"/>
                      <a:gd name="T61" fmla="*/ 49 h 213"/>
                      <a:gd name="T62" fmla="*/ 132 w 139"/>
                      <a:gd name="T63" fmla="*/ 47 h 213"/>
                      <a:gd name="T64" fmla="*/ 129 w 139"/>
                      <a:gd name="T65" fmla="*/ 46 h 213"/>
                      <a:gd name="T66" fmla="*/ 87 w 139"/>
                      <a:gd name="T67" fmla="*/ 46 h 213"/>
                      <a:gd name="T68" fmla="*/ 80 w 139"/>
                      <a:gd name="T69" fmla="*/ 30 h 213"/>
                      <a:gd name="T70" fmla="*/ 81 w 139"/>
                      <a:gd name="T71" fmla="*/ 26 h 213"/>
                      <a:gd name="T72" fmla="*/ 81 w 139"/>
                      <a:gd name="T73" fmla="*/ 22 h 213"/>
                      <a:gd name="T74" fmla="*/ 81 w 139"/>
                      <a:gd name="T75" fmla="*/ 18 h 213"/>
                      <a:gd name="T76" fmla="*/ 80 w 139"/>
                      <a:gd name="T77" fmla="*/ 14 h 213"/>
                      <a:gd name="T78" fmla="*/ 79 w 139"/>
                      <a:gd name="T79" fmla="*/ 11 h 213"/>
                      <a:gd name="T80" fmla="*/ 76 w 139"/>
                      <a:gd name="T81" fmla="*/ 8 h 213"/>
                      <a:gd name="T82" fmla="*/ 73 w 139"/>
                      <a:gd name="T83" fmla="*/ 5 h 213"/>
                      <a:gd name="T84" fmla="*/ 70 w 139"/>
                      <a:gd name="T85" fmla="*/ 3 h 213"/>
                      <a:gd name="T86" fmla="*/ 67 w 139"/>
                      <a:gd name="T87" fmla="*/ 1 h 213"/>
                      <a:gd name="T88" fmla="*/ 62 w 139"/>
                      <a:gd name="T89" fmla="*/ 0 h 213"/>
                      <a:gd name="T90" fmla="*/ 58 w 139"/>
                      <a:gd name="T91" fmla="*/ 0 h 213"/>
                      <a:gd name="T92" fmla="*/ 54 w 139"/>
                      <a:gd name="T93" fmla="*/ 1 h 213"/>
                      <a:gd name="T94" fmla="*/ 49 w 139"/>
                      <a:gd name="T95" fmla="*/ 2 h 213"/>
                      <a:gd name="T96" fmla="*/ 45 w 139"/>
                      <a:gd name="T97" fmla="*/ 4 h 213"/>
                      <a:gd name="T98" fmla="*/ 42 w 139"/>
                      <a:gd name="T99" fmla="*/ 8 h 213"/>
                      <a:gd name="T100" fmla="*/ 39 w 139"/>
                      <a:gd name="T101" fmla="*/ 12 h 213"/>
                      <a:gd name="T102" fmla="*/ 38 w 139"/>
                      <a:gd name="T103" fmla="*/ 16 h 213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w 139"/>
                      <a:gd name="T157" fmla="*/ 0 h 213"/>
                      <a:gd name="T158" fmla="*/ 139 w 139"/>
                      <a:gd name="T159" fmla="*/ 213 h 213"/>
                    </a:gdLst>
                    <a:ahLst/>
                    <a:cxnLst>
                      <a:cxn ang="T104">
                        <a:pos x="T0" y="T1"/>
                      </a:cxn>
                      <a:cxn ang="T105">
                        <a:pos x="T2" y="T3"/>
                      </a:cxn>
                      <a:cxn ang="T106">
                        <a:pos x="T4" y="T5"/>
                      </a:cxn>
                      <a:cxn ang="T107">
                        <a:pos x="T6" y="T7"/>
                      </a:cxn>
                      <a:cxn ang="T108">
                        <a:pos x="T8" y="T9"/>
                      </a:cxn>
                      <a:cxn ang="T109">
                        <a:pos x="T10" y="T11"/>
                      </a:cxn>
                      <a:cxn ang="T110">
                        <a:pos x="T12" y="T13"/>
                      </a:cxn>
                      <a:cxn ang="T111">
                        <a:pos x="T14" y="T15"/>
                      </a:cxn>
                      <a:cxn ang="T112">
                        <a:pos x="T16" y="T17"/>
                      </a:cxn>
                      <a:cxn ang="T113">
                        <a:pos x="T18" y="T19"/>
                      </a:cxn>
                      <a:cxn ang="T114">
                        <a:pos x="T20" y="T21"/>
                      </a:cxn>
                      <a:cxn ang="T115">
                        <a:pos x="T22" y="T23"/>
                      </a:cxn>
                      <a:cxn ang="T116">
                        <a:pos x="T24" y="T25"/>
                      </a:cxn>
                      <a:cxn ang="T117">
                        <a:pos x="T26" y="T27"/>
                      </a:cxn>
                      <a:cxn ang="T118">
                        <a:pos x="T28" y="T29"/>
                      </a:cxn>
                      <a:cxn ang="T119">
                        <a:pos x="T30" y="T31"/>
                      </a:cxn>
                      <a:cxn ang="T120">
                        <a:pos x="T32" y="T33"/>
                      </a:cxn>
                      <a:cxn ang="T121">
                        <a:pos x="T34" y="T35"/>
                      </a:cxn>
                      <a:cxn ang="T122">
                        <a:pos x="T36" y="T37"/>
                      </a:cxn>
                      <a:cxn ang="T123">
                        <a:pos x="T38" y="T39"/>
                      </a:cxn>
                      <a:cxn ang="T124">
                        <a:pos x="T40" y="T41"/>
                      </a:cxn>
                      <a:cxn ang="T125">
                        <a:pos x="T42" y="T43"/>
                      </a:cxn>
                      <a:cxn ang="T126">
                        <a:pos x="T44" y="T45"/>
                      </a:cxn>
                      <a:cxn ang="T127">
                        <a:pos x="T46" y="T47"/>
                      </a:cxn>
                      <a:cxn ang="T128">
                        <a:pos x="T48" y="T49"/>
                      </a:cxn>
                      <a:cxn ang="T129">
                        <a:pos x="T50" y="T51"/>
                      </a:cxn>
                      <a:cxn ang="T130">
                        <a:pos x="T52" y="T53"/>
                      </a:cxn>
                      <a:cxn ang="T131">
                        <a:pos x="T54" y="T55"/>
                      </a:cxn>
                      <a:cxn ang="T132">
                        <a:pos x="T56" y="T57"/>
                      </a:cxn>
                      <a:cxn ang="T133">
                        <a:pos x="T58" y="T59"/>
                      </a:cxn>
                      <a:cxn ang="T134">
                        <a:pos x="T60" y="T61"/>
                      </a:cxn>
                      <a:cxn ang="T135">
                        <a:pos x="T62" y="T63"/>
                      </a:cxn>
                      <a:cxn ang="T136">
                        <a:pos x="T64" y="T65"/>
                      </a:cxn>
                      <a:cxn ang="T137">
                        <a:pos x="T66" y="T67"/>
                      </a:cxn>
                      <a:cxn ang="T138">
                        <a:pos x="T68" y="T69"/>
                      </a:cxn>
                      <a:cxn ang="T139">
                        <a:pos x="T70" y="T71"/>
                      </a:cxn>
                      <a:cxn ang="T140">
                        <a:pos x="T72" y="T73"/>
                      </a:cxn>
                      <a:cxn ang="T141">
                        <a:pos x="T74" y="T75"/>
                      </a:cxn>
                      <a:cxn ang="T142">
                        <a:pos x="T76" y="T77"/>
                      </a:cxn>
                      <a:cxn ang="T143">
                        <a:pos x="T78" y="T79"/>
                      </a:cxn>
                      <a:cxn ang="T144">
                        <a:pos x="T80" y="T81"/>
                      </a:cxn>
                      <a:cxn ang="T145">
                        <a:pos x="T82" y="T83"/>
                      </a:cxn>
                      <a:cxn ang="T146">
                        <a:pos x="T84" y="T85"/>
                      </a:cxn>
                      <a:cxn ang="T147">
                        <a:pos x="T86" y="T87"/>
                      </a:cxn>
                      <a:cxn ang="T148">
                        <a:pos x="T88" y="T89"/>
                      </a:cxn>
                      <a:cxn ang="T149">
                        <a:pos x="T90" y="T91"/>
                      </a:cxn>
                      <a:cxn ang="T150">
                        <a:pos x="T92" y="T93"/>
                      </a:cxn>
                      <a:cxn ang="T151">
                        <a:pos x="T94" y="T95"/>
                      </a:cxn>
                      <a:cxn ang="T152">
                        <a:pos x="T96" y="T97"/>
                      </a:cxn>
                      <a:cxn ang="T153">
                        <a:pos x="T98" y="T99"/>
                      </a:cxn>
                      <a:cxn ang="T154">
                        <a:pos x="T100" y="T101"/>
                      </a:cxn>
                      <a:cxn ang="T155">
                        <a:pos x="T102" y="T103"/>
                      </a:cxn>
                    </a:cxnLst>
                    <a:rect l="T156" t="T157" r="T158" b="T159"/>
                    <a:pathLst>
                      <a:path w="139" h="213">
                        <a:moveTo>
                          <a:pt x="38" y="16"/>
                        </a:moveTo>
                        <a:lnTo>
                          <a:pt x="1" y="98"/>
                        </a:lnTo>
                        <a:lnTo>
                          <a:pt x="1" y="99"/>
                        </a:lnTo>
                        <a:lnTo>
                          <a:pt x="1" y="101"/>
                        </a:lnTo>
                        <a:lnTo>
                          <a:pt x="0" y="102"/>
                        </a:lnTo>
                        <a:lnTo>
                          <a:pt x="0" y="104"/>
                        </a:lnTo>
                        <a:lnTo>
                          <a:pt x="0" y="106"/>
                        </a:lnTo>
                        <a:lnTo>
                          <a:pt x="0" y="108"/>
                        </a:lnTo>
                        <a:lnTo>
                          <a:pt x="1" y="109"/>
                        </a:lnTo>
                        <a:lnTo>
                          <a:pt x="1" y="111"/>
                        </a:lnTo>
                        <a:lnTo>
                          <a:pt x="2" y="113"/>
                        </a:lnTo>
                        <a:lnTo>
                          <a:pt x="3" y="114"/>
                        </a:lnTo>
                        <a:lnTo>
                          <a:pt x="4" y="116"/>
                        </a:lnTo>
                        <a:lnTo>
                          <a:pt x="6" y="117"/>
                        </a:lnTo>
                        <a:lnTo>
                          <a:pt x="7" y="118"/>
                        </a:lnTo>
                        <a:lnTo>
                          <a:pt x="9" y="119"/>
                        </a:lnTo>
                        <a:lnTo>
                          <a:pt x="10" y="119"/>
                        </a:lnTo>
                        <a:lnTo>
                          <a:pt x="11" y="119"/>
                        </a:lnTo>
                        <a:lnTo>
                          <a:pt x="13" y="119"/>
                        </a:lnTo>
                        <a:lnTo>
                          <a:pt x="15" y="119"/>
                        </a:lnTo>
                        <a:lnTo>
                          <a:pt x="90" y="119"/>
                        </a:lnTo>
                        <a:lnTo>
                          <a:pt x="90" y="212"/>
                        </a:lnTo>
                        <a:lnTo>
                          <a:pt x="114" y="212"/>
                        </a:lnTo>
                        <a:lnTo>
                          <a:pt x="114" y="102"/>
                        </a:lnTo>
                        <a:lnTo>
                          <a:pt x="114" y="101"/>
                        </a:lnTo>
                        <a:lnTo>
                          <a:pt x="113" y="99"/>
                        </a:lnTo>
                        <a:lnTo>
                          <a:pt x="113" y="98"/>
                        </a:lnTo>
                        <a:lnTo>
                          <a:pt x="112" y="98"/>
                        </a:lnTo>
                        <a:lnTo>
                          <a:pt x="112" y="97"/>
                        </a:lnTo>
                        <a:lnTo>
                          <a:pt x="110" y="96"/>
                        </a:lnTo>
                        <a:lnTo>
                          <a:pt x="110" y="95"/>
                        </a:lnTo>
                        <a:lnTo>
                          <a:pt x="108" y="94"/>
                        </a:lnTo>
                        <a:lnTo>
                          <a:pt x="107" y="94"/>
                        </a:lnTo>
                        <a:lnTo>
                          <a:pt x="106" y="93"/>
                        </a:lnTo>
                        <a:lnTo>
                          <a:pt x="105" y="93"/>
                        </a:lnTo>
                        <a:lnTo>
                          <a:pt x="103" y="93"/>
                        </a:lnTo>
                        <a:lnTo>
                          <a:pt x="102" y="93"/>
                        </a:lnTo>
                        <a:lnTo>
                          <a:pt x="100" y="93"/>
                        </a:lnTo>
                        <a:lnTo>
                          <a:pt x="99" y="93"/>
                        </a:lnTo>
                        <a:lnTo>
                          <a:pt x="98" y="93"/>
                        </a:lnTo>
                        <a:lnTo>
                          <a:pt x="54" y="90"/>
                        </a:lnTo>
                        <a:lnTo>
                          <a:pt x="67" y="54"/>
                        </a:lnTo>
                        <a:lnTo>
                          <a:pt x="75" y="67"/>
                        </a:lnTo>
                        <a:lnTo>
                          <a:pt x="128" y="67"/>
                        </a:lnTo>
                        <a:lnTo>
                          <a:pt x="129" y="66"/>
                        </a:lnTo>
                        <a:lnTo>
                          <a:pt x="131" y="66"/>
                        </a:lnTo>
                        <a:lnTo>
                          <a:pt x="132" y="66"/>
                        </a:lnTo>
                        <a:lnTo>
                          <a:pt x="134" y="64"/>
                        </a:lnTo>
                        <a:lnTo>
                          <a:pt x="135" y="64"/>
                        </a:lnTo>
                        <a:lnTo>
                          <a:pt x="136" y="63"/>
                        </a:lnTo>
                        <a:lnTo>
                          <a:pt x="137" y="62"/>
                        </a:lnTo>
                        <a:lnTo>
                          <a:pt x="137" y="61"/>
                        </a:lnTo>
                        <a:lnTo>
                          <a:pt x="137" y="59"/>
                        </a:lnTo>
                        <a:lnTo>
                          <a:pt x="138" y="58"/>
                        </a:lnTo>
                        <a:lnTo>
                          <a:pt x="138" y="56"/>
                        </a:lnTo>
                        <a:lnTo>
                          <a:pt x="138" y="54"/>
                        </a:lnTo>
                        <a:lnTo>
                          <a:pt x="137" y="53"/>
                        </a:lnTo>
                        <a:lnTo>
                          <a:pt x="137" y="52"/>
                        </a:lnTo>
                        <a:lnTo>
                          <a:pt x="136" y="51"/>
                        </a:lnTo>
                        <a:lnTo>
                          <a:pt x="135" y="49"/>
                        </a:lnTo>
                        <a:lnTo>
                          <a:pt x="134" y="49"/>
                        </a:lnTo>
                        <a:lnTo>
                          <a:pt x="133" y="48"/>
                        </a:lnTo>
                        <a:lnTo>
                          <a:pt x="132" y="47"/>
                        </a:lnTo>
                        <a:lnTo>
                          <a:pt x="131" y="46"/>
                        </a:lnTo>
                        <a:lnTo>
                          <a:pt x="129" y="46"/>
                        </a:lnTo>
                        <a:lnTo>
                          <a:pt x="128" y="46"/>
                        </a:lnTo>
                        <a:lnTo>
                          <a:pt x="87" y="46"/>
                        </a:lnTo>
                        <a:lnTo>
                          <a:pt x="79" y="31"/>
                        </a:lnTo>
                        <a:lnTo>
                          <a:pt x="80" y="30"/>
                        </a:lnTo>
                        <a:lnTo>
                          <a:pt x="81" y="28"/>
                        </a:lnTo>
                        <a:lnTo>
                          <a:pt x="81" y="26"/>
                        </a:lnTo>
                        <a:lnTo>
                          <a:pt x="81" y="24"/>
                        </a:lnTo>
                        <a:lnTo>
                          <a:pt x="81" y="22"/>
                        </a:lnTo>
                        <a:lnTo>
                          <a:pt x="81" y="20"/>
                        </a:lnTo>
                        <a:lnTo>
                          <a:pt x="81" y="18"/>
                        </a:lnTo>
                        <a:lnTo>
                          <a:pt x="81" y="16"/>
                        </a:lnTo>
                        <a:lnTo>
                          <a:pt x="80" y="14"/>
                        </a:lnTo>
                        <a:lnTo>
                          <a:pt x="79" y="13"/>
                        </a:lnTo>
                        <a:lnTo>
                          <a:pt x="79" y="11"/>
                        </a:lnTo>
                        <a:lnTo>
                          <a:pt x="78" y="9"/>
                        </a:lnTo>
                        <a:lnTo>
                          <a:pt x="76" y="8"/>
                        </a:lnTo>
                        <a:lnTo>
                          <a:pt x="75" y="6"/>
                        </a:lnTo>
                        <a:lnTo>
                          <a:pt x="73" y="5"/>
                        </a:lnTo>
                        <a:lnTo>
                          <a:pt x="72" y="4"/>
                        </a:lnTo>
                        <a:lnTo>
                          <a:pt x="70" y="3"/>
                        </a:lnTo>
                        <a:lnTo>
                          <a:pt x="68" y="2"/>
                        </a:lnTo>
                        <a:lnTo>
                          <a:pt x="67" y="1"/>
                        </a:lnTo>
                        <a:lnTo>
                          <a:pt x="64" y="1"/>
                        </a:lnTo>
                        <a:lnTo>
                          <a:pt x="62" y="0"/>
                        </a:lnTo>
                        <a:lnTo>
                          <a:pt x="60" y="0"/>
                        </a:lnTo>
                        <a:lnTo>
                          <a:pt x="58" y="0"/>
                        </a:lnTo>
                        <a:lnTo>
                          <a:pt x="56" y="0"/>
                        </a:lnTo>
                        <a:lnTo>
                          <a:pt x="54" y="1"/>
                        </a:lnTo>
                        <a:lnTo>
                          <a:pt x="52" y="1"/>
                        </a:lnTo>
                        <a:lnTo>
                          <a:pt x="49" y="2"/>
                        </a:lnTo>
                        <a:lnTo>
                          <a:pt x="47" y="3"/>
                        </a:lnTo>
                        <a:lnTo>
                          <a:pt x="45" y="4"/>
                        </a:lnTo>
                        <a:lnTo>
                          <a:pt x="44" y="6"/>
                        </a:lnTo>
                        <a:lnTo>
                          <a:pt x="42" y="8"/>
                        </a:lnTo>
                        <a:lnTo>
                          <a:pt x="41" y="9"/>
                        </a:lnTo>
                        <a:lnTo>
                          <a:pt x="39" y="12"/>
                        </a:lnTo>
                        <a:lnTo>
                          <a:pt x="38" y="14"/>
                        </a:lnTo>
                        <a:lnTo>
                          <a:pt x="38" y="16"/>
                        </a:lnTo>
                      </a:path>
                    </a:pathLst>
                  </a:custGeom>
                  <a:solidFill>
                    <a:srgbClr val="008000"/>
                  </a:solidFill>
                  <a:ln>
                    <a:noFill/>
                  </a:ln>
                  <a:extLst>
                    <a:ext uri="{91240B29-F687-4F45-9708-019B960494DF}">
  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0" cap="rnd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2607" name="Group 109"/>
                <p:cNvGrpSpPr>
                  <a:grpSpLocks/>
                </p:cNvGrpSpPr>
                <p:nvPr/>
              </p:nvGrpSpPr>
              <p:grpSpPr bwMode="auto">
                <a:xfrm>
                  <a:off x="1225" y="1348"/>
                  <a:ext cx="259" cy="310"/>
                  <a:chOff x="1225" y="1348"/>
                  <a:chExt cx="259" cy="310"/>
                </a:xfrm>
              </p:grpSpPr>
              <p:grpSp>
                <p:nvGrpSpPr>
                  <p:cNvPr id="22608" name="Group 110"/>
                  <p:cNvGrpSpPr>
                    <a:grpSpLocks/>
                  </p:cNvGrpSpPr>
                  <p:nvPr/>
                </p:nvGrpSpPr>
                <p:grpSpPr bwMode="auto">
                  <a:xfrm>
                    <a:off x="1225" y="1348"/>
                    <a:ext cx="259" cy="310"/>
                    <a:chOff x="1225" y="1348"/>
                    <a:chExt cx="259" cy="310"/>
                  </a:xfrm>
                </p:grpSpPr>
                <p:sp>
                  <p:nvSpPr>
                    <p:cNvPr id="22611" name="AutoShape 11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225" y="1398"/>
                      <a:ext cx="259" cy="260"/>
                    </a:xfrm>
                    <a:prstGeom prst="cube">
                      <a:avLst>
                        <a:gd name="adj" fmla="val 24995"/>
                      </a:avLst>
                    </a:prstGeom>
                    <a:solidFill>
                      <a:schemeClr val="bg1"/>
                    </a:solidFill>
                    <a:ln w="254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</p:spPr>
                  <p:txBody>
                    <a:bodyPr wrap="none" anchor="ctr"/>
                    <a:lstStyle>
                      <a:lvl1pPr eaLnBrk="0" hangingPunct="0"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endParaRPr lang="en-US" altLang="en-US" sz="1600">
                        <a:latin typeface="Calibri" charset="0"/>
                      </a:endParaRPr>
                    </a:p>
                  </p:txBody>
                </p:sp>
                <p:sp>
                  <p:nvSpPr>
                    <p:cNvPr id="22612" name="AutoShape 11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288" y="1348"/>
                      <a:ext cx="196" cy="46"/>
                    </a:xfrm>
                    <a:prstGeom prst="cube">
                      <a:avLst>
                        <a:gd name="adj" fmla="val 24995"/>
                      </a:avLst>
                    </a:prstGeom>
                    <a:solidFill>
                      <a:schemeClr val="bg1"/>
                    </a:solidFill>
                    <a:ln w="254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</p:spPr>
                  <p:txBody>
                    <a:bodyPr wrap="none" anchor="ctr"/>
                    <a:lstStyle>
                      <a:lvl1pPr eaLnBrk="0" hangingPunct="0"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sz="2400">
                          <a:solidFill>
                            <a:schemeClr val="accent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endParaRPr lang="en-US" altLang="en-US" sz="1600">
                        <a:latin typeface="Calibri" charset="0"/>
                      </a:endParaRPr>
                    </a:p>
                  </p:txBody>
                </p:sp>
              </p:grpSp>
              <p:sp>
                <p:nvSpPr>
                  <p:cNvPr id="22609" name="Oval 113"/>
                  <p:cNvSpPr>
                    <a:spLocks noChangeArrowheads="1"/>
                  </p:cNvSpPr>
                  <p:nvPr/>
                </p:nvSpPr>
                <p:spPr bwMode="auto">
                  <a:xfrm>
                    <a:off x="1307" y="1374"/>
                    <a:ext cx="27" cy="8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  <p:sp>
                <p:nvSpPr>
                  <p:cNvPr id="22610" name="AutoShape 114"/>
                  <p:cNvSpPr>
                    <a:spLocks noChangeArrowheads="1"/>
                  </p:cNvSpPr>
                  <p:nvPr/>
                </p:nvSpPr>
                <p:spPr bwMode="auto">
                  <a:xfrm>
                    <a:off x="1256" y="1522"/>
                    <a:ext cx="137" cy="55"/>
                  </a:xfrm>
                  <a:prstGeom prst="octagon">
                    <a:avLst>
                      <a:gd name="adj" fmla="val 29282"/>
                    </a:avLst>
                  </a:prstGeom>
                  <a:noFill/>
                  <a:ln w="25400">
                    <a:solidFill>
                      <a:schemeClr val="tx1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>
                    <a:lvl1pPr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accent1"/>
                        </a:solidFill>
                        <a:latin typeface="Arial" charset="0"/>
                        <a:ea typeface="ＭＳ Ｐゴシック" charset="-128"/>
                      </a:defRPr>
                    </a:lvl9pPr>
                  </a:lstStyle>
                  <a:p>
                    <a:endParaRPr lang="en-US" altLang="en-US" sz="1600">
                      <a:latin typeface="Calibri" charset="0"/>
                    </a:endParaRPr>
                  </a:p>
                </p:txBody>
              </p:sp>
            </p:grpSp>
          </p:grpSp>
          <p:sp>
            <p:nvSpPr>
              <p:cNvPr id="22581" name="Line 115"/>
              <p:cNvSpPr>
                <a:spLocks noChangeShapeType="1"/>
              </p:cNvSpPr>
              <p:nvPr/>
            </p:nvSpPr>
            <p:spPr bwMode="auto">
              <a:xfrm>
                <a:off x="957" y="980"/>
                <a:ext cx="270" cy="0"/>
              </a:xfrm>
              <a:prstGeom prst="line">
                <a:avLst/>
              </a:prstGeom>
              <a:noFill/>
              <a:ln w="25400">
                <a:solidFill>
                  <a:srgbClr val="DC008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82" name="Rectangle 116"/>
              <p:cNvSpPr>
                <a:spLocks noChangeArrowheads="1"/>
              </p:cNvSpPr>
              <p:nvPr/>
            </p:nvSpPr>
            <p:spPr bwMode="auto">
              <a:xfrm>
                <a:off x="953" y="1064"/>
                <a:ext cx="27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2000" b="1">
                    <a:latin typeface="Calibri" charset="0"/>
                  </a:rPr>
                  <a:t>30</a:t>
                </a:r>
              </a:p>
            </p:txBody>
          </p:sp>
          <p:sp>
            <p:nvSpPr>
              <p:cNvPr id="22583" name="Rectangle 117"/>
              <p:cNvSpPr>
                <a:spLocks noChangeArrowheads="1"/>
              </p:cNvSpPr>
              <p:nvPr/>
            </p:nvSpPr>
            <p:spPr bwMode="auto">
              <a:xfrm>
                <a:off x="1209" y="1064"/>
                <a:ext cx="27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2000" b="1">
                    <a:latin typeface="Calibri" charset="0"/>
                  </a:rPr>
                  <a:t>30</a:t>
                </a:r>
              </a:p>
            </p:txBody>
          </p:sp>
          <p:sp>
            <p:nvSpPr>
              <p:cNvPr id="22584" name="Line 118"/>
              <p:cNvSpPr>
                <a:spLocks noChangeShapeType="1"/>
              </p:cNvSpPr>
              <p:nvPr/>
            </p:nvSpPr>
            <p:spPr bwMode="auto">
              <a:xfrm>
                <a:off x="1237" y="1025"/>
                <a:ext cx="279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85" name="Rectangle 119"/>
              <p:cNvSpPr>
                <a:spLocks noChangeArrowheads="1"/>
              </p:cNvSpPr>
              <p:nvPr/>
            </p:nvSpPr>
            <p:spPr bwMode="auto">
              <a:xfrm>
                <a:off x="1794" y="1064"/>
                <a:ext cx="27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2000" b="1">
                    <a:latin typeface="Calibri" charset="0"/>
                  </a:rPr>
                  <a:t>30</a:t>
                </a:r>
              </a:p>
            </p:txBody>
          </p:sp>
          <p:sp>
            <p:nvSpPr>
              <p:cNvPr id="22586" name="Rectangle 120"/>
              <p:cNvSpPr>
                <a:spLocks noChangeArrowheads="1"/>
              </p:cNvSpPr>
              <p:nvPr/>
            </p:nvSpPr>
            <p:spPr bwMode="auto">
              <a:xfrm>
                <a:off x="1504" y="1064"/>
                <a:ext cx="27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2000" b="1">
                    <a:latin typeface="Calibri" charset="0"/>
                  </a:rPr>
                  <a:t>30</a:t>
                </a:r>
              </a:p>
            </p:txBody>
          </p:sp>
          <p:sp>
            <p:nvSpPr>
              <p:cNvPr id="22587" name="Line 121"/>
              <p:cNvSpPr>
                <a:spLocks noChangeShapeType="1"/>
              </p:cNvSpPr>
              <p:nvPr/>
            </p:nvSpPr>
            <p:spPr bwMode="auto">
              <a:xfrm>
                <a:off x="1529" y="1075"/>
                <a:ext cx="264" cy="0"/>
              </a:xfrm>
              <a:prstGeom prst="line">
                <a:avLst/>
              </a:prstGeom>
              <a:noFill/>
              <a:ln w="25400">
                <a:solidFill>
                  <a:srgbClr val="F39FD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88" name="Line 122"/>
              <p:cNvSpPr>
                <a:spLocks noChangeShapeType="1"/>
              </p:cNvSpPr>
              <p:nvPr/>
            </p:nvSpPr>
            <p:spPr bwMode="auto">
              <a:xfrm>
                <a:off x="1811" y="1119"/>
                <a:ext cx="266" cy="1"/>
              </a:xfrm>
              <a:prstGeom prst="line">
                <a:avLst/>
              </a:prstGeom>
              <a:noFill/>
              <a:ln w="25400">
                <a:solidFill>
                  <a:srgbClr val="91919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89" name="Line 123"/>
              <p:cNvSpPr>
                <a:spLocks noChangeShapeType="1"/>
              </p:cNvSpPr>
              <p:nvPr/>
            </p:nvSpPr>
            <p:spPr bwMode="auto">
              <a:xfrm>
                <a:off x="1811" y="1076"/>
                <a:ext cx="266" cy="0"/>
              </a:xfrm>
              <a:prstGeom prst="line">
                <a:avLst/>
              </a:prstGeom>
              <a:noFill/>
              <a:ln w="25400">
                <a:solidFill>
                  <a:srgbClr val="F39FD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90" name="Line 124"/>
              <p:cNvSpPr>
                <a:spLocks noChangeShapeType="1"/>
              </p:cNvSpPr>
              <p:nvPr/>
            </p:nvSpPr>
            <p:spPr bwMode="auto">
              <a:xfrm>
                <a:off x="2096" y="1075"/>
                <a:ext cx="266" cy="0"/>
              </a:xfrm>
              <a:prstGeom prst="line">
                <a:avLst/>
              </a:prstGeom>
              <a:noFill/>
              <a:ln w="25400">
                <a:solidFill>
                  <a:srgbClr val="F39FD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91" name="Line 125"/>
              <p:cNvSpPr>
                <a:spLocks noChangeShapeType="1"/>
              </p:cNvSpPr>
              <p:nvPr/>
            </p:nvSpPr>
            <p:spPr bwMode="auto">
              <a:xfrm>
                <a:off x="2095" y="1119"/>
                <a:ext cx="267" cy="1"/>
              </a:xfrm>
              <a:prstGeom prst="line">
                <a:avLst/>
              </a:prstGeom>
              <a:noFill/>
              <a:ln w="25400">
                <a:solidFill>
                  <a:srgbClr val="91919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92" name="Line 126"/>
              <p:cNvSpPr>
                <a:spLocks noChangeShapeType="1"/>
              </p:cNvSpPr>
              <p:nvPr/>
            </p:nvSpPr>
            <p:spPr bwMode="auto">
              <a:xfrm>
                <a:off x="2381" y="1075"/>
                <a:ext cx="265" cy="0"/>
              </a:xfrm>
              <a:prstGeom prst="line">
                <a:avLst/>
              </a:prstGeom>
              <a:noFill/>
              <a:ln w="25400">
                <a:solidFill>
                  <a:srgbClr val="F39FD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93" name="Line 127"/>
              <p:cNvSpPr>
                <a:spLocks noChangeShapeType="1"/>
              </p:cNvSpPr>
              <p:nvPr/>
            </p:nvSpPr>
            <p:spPr bwMode="auto">
              <a:xfrm>
                <a:off x="2379" y="1119"/>
                <a:ext cx="267" cy="1"/>
              </a:xfrm>
              <a:prstGeom prst="line">
                <a:avLst/>
              </a:prstGeom>
              <a:noFill/>
              <a:ln w="25400">
                <a:solidFill>
                  <a:srgbClr val="91919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94" name="Line 128"/>
              <p:cNvSpPr>
                <a:spLocks noChangeShapeType="1"/>
              </p:cNvSpPr>
              <p:nvPr/>
            </p:nvSpPr>
            <p:spPr bwMode="auto">
              <a:xfrm>
                <a:off x="2664" y="1119"/>
                <a:ext cx="266" cy="1"/>
              </a:xfrm>
              <a:prstGeom prst="line">
                <a:avLst/>
              </a:prstGeom>
              <a:noFill/>
              <a:ln w="25400">
                <a:solidFill>
                  <a:srgbClr val="91919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95" name="Line 129"/>
              <p:cNvSpPr>
                <a:spLocks noChangeShapeType="1"/>
              </p:cNvSpPr>
              <p:nvPr/>
            </p:nvSpPr>
            <p:spPr bwMode="auto">
              <a:xfrm>
                <a:off x="1242" y="980"/>
                <a:ext cx="269" cy="0"/>
              </a:xfrm>
              <a:prstGeom prst="line">
                <a:avLst/>
              </a:prstGeom>
              <a:noFill/>
              <a:ln w="25400">
                <a:solidFill>
                  <a:srgbClr val="DC008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96" name="Rectangle 130"/>
              <p:cNvSpPr>
                <a:spLocks noChangeArrowheads="1"/>
              </p:cNvSpPr>
              <p:nvPr/>
            </p:nvSpPr>
            <p:spPr bwMode="auto">
              <a:xfrm>
                <a:off x="2351" y="1070"/>
                <a:ext cx="27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2000" b="1">
                    <a:latin typeface="Calibri" charset="0"/>
                  </a:rPr>
                  <a:t>30</a:t>
                </a:r>
              </a:p>
            </p:txBody>
          </p:sp>
          <p:sp>
            <p:nvSpPr>
              <p:cNvPr id="22597" name="Rectangle 131"/>
              <p:cNvSpPr>
                <a:spLocks noChangeArrowheads="1"/>
              </p:cNvSpPr>
              <p:nvPr/>
            </p:nvSpPr>
            <p:spPr bwMode="auto">
              <a:xfrm>
                <a:off x="2635" y="1070"/>
                <a:ext cx="27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2000" b="1">
                    <a:latin typeface="Calibri" charset="0"/>
                  </a:rPr>
                  <a:t>30</a:t>
                </a:r>
              </a:p>
            </p:txBody>
          </p:sp>
          <p:sp>
            <p:nvSpPr>
              <p:cNvPr id="22598" name="Line 132"/>
              <p:cNvSpPr>
                <a:spLocks noChangeShapeType="1"/>
              </p:cNvSpPr>
              <p:nvPr/>
            </p:nvSpPr>
            <p:spPr bwMode="auto">
              <a:xfrm flipH="1">
                <a:off x="2372" y="945"/>
                <a:ext cx="3" cy="1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99" name="Line 133"/>
              <p:cNvSpPr>
                <a:spLocks noChangeShapeType="1"/>
              </p:cNvSpPr>
              <p:nvPr/>
            </p:nvSpPr>
            <p:spPr bwMode="auto">
              <a:xfrm>
                <a:off x="1237" y="945"/>
                <a:ext cx="0" cy="19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600" name="Line 134"/>
              <p:cNvSpPr>
                <a:spLocks noChangeShapeType="1"/>
              </p:cNvSpPr>
              <p:nvPr/>
            </p:nvSpPr>
            <p:spPr bwMode="auto">
              <a:xfrm>
                <a:off x="1522" y="945"/>
                <a:ext cx="0" cy="19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601" name="Line 135"/>
              <p:cNvSpPr>
                <a:spLocks noChangeShapeType="1"/>
              </p:cNvSpPr>
              <p:nvPr/>
            </p:nvSpPr>
            <p:spPr bwMode="auto">
              <a:xfrm>
                <a:off x="1806" y="945"/>
                <a:ext cx="0" cy="19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602" name="Line 136"/>
              <p:cNvSpPr>
                <a:spLocks noChangeShapeType="1"/>
              </p:cNvSpPr>
              <p:nvPr/>
            </p:nvSpPr>
            <p:spPr bwMode="auto">
              <a:xfrm>
                <a:off x="2090" y="945"/>
                <a:ext cx="0" cy="19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603" name="Line 137"/>
              <p:cNvSpPr>
                <a:spLocks noChangeShapeType="1"/>
              </p:cNvSpPr>
              <p:nvPr/>
            </p:nvSpPr>
            <p:spPr bwMode="auto">
              <a:xfrm flipH="1">
                <a:off x="2656" y="945"/>
                <a:ext cx="3" cy="1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604" name="Line 138"/>
              <p:cNvSpPr>
                <a:spLocks noChangeShapeType="1"/>
              </p:cNvSpPr>
              <p:nvPr/>
            </p:nvSpPr>
            <p:spPr bwMode="auto">
              <a:xfrm flipH="1">
                <a:off x="2941" y="945"/>
                <a:ext cx="3" cy="1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>
                <a:latin typeface="Optima" charset="0"/>
              </a:rPr>
              <a:t>Laundry and Pipelined Processors</a:t>
            </a:r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>
                <a:latin typeface="Optima" charset="0"/>
              </a:rPr>
              <a:t>Laundry =&gt; Instruction</a:t>
            </a:r>
          </a:p>
          <a:p>
            <a:pPr lvl="1"/>
            <a:r>
              <a:rPr lang="en-US" altLang="en-US" sz="2000">
                <a:latin typeface="Optima" charset="0"/>
              </a:rPr>
              <a:t>4 loads of laundry =&gt; 4 instructions to execute </a:t>
            </a:r>
          </a:p>
          <a:p>
            <a:endParaRPr lang="en-US" altLang="en-US" sz="2400">
              <a:latin typeface="Optima" charset="0"/>
            </a:endParaRPr>
          </a:p>
          <a:p>
            <a:r>
              <a:rPr lang="en-US" altLang="en-US" sz="2400">
                <a:latin typeface="Optima" charset="0"/>
              </a:rPr>
              <a:t>Laundromat =&gt; Processor</a:t>
            </a:r>
          </a:p>
          <a:p>
            <a:endParaRPr lang="en-US" altLang="en-US" sz="2400">
              <a:latin typeface="Optima" charset="0"/>
            </a:endParaRPr>
          </a:p>
          <a:p>
            <a:r>
              <a:rPr lang="en-US" altLang="en-US" sz="2400">
                <a:latin typeface="Optima" charset="0"/>
              </a:rPr>
              <a:t>Washer, Dryer =&gt; Resources : Memory, ALU, Registers</a:t>
            </a:r>
          </a:p>
          <a:p>
            <a:endParaRPr lang="en-US" altLang="en-US" sz="2400">
              <a:latin typeface="Optima" charset="0"/>
            </a:endParaRPr>
          </a:p>
          <a:p>
            <a:r>
              <a:rPr lang="en-US" altLang="en-US" sz="2400">
                <a:latin typeface="Optima" charset="0"/>
              </a:rPr>
              <a:t>30 minutes =&gt; one cycle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Cycle versus Pipelined</a:t>
            </a:r>
            <a:endParaRPr lang="en-US" dirty="0"/>
          </a:p>
        </p:txBody>
      </p:sp>
      <p:pic>
        <p:nvPicPr>
          <p:cNvPr id="4" name="Content Placeholder 3" descr="Screen Shot 2018-09-23 at 10.55.09 AM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30535"/>
            <a:ext cx="8229600" cy="4482729"/>
          </a:xfrm>
        </p:spPr>
      </p:pic>
      <p:sp>
        <p:nvSpPr>
          <p:cNvPr id="5" name="Cloud 4"/>
          <p:cNvSpPr/>
          <p:nvPr/>
        </p:nvSpPr>
        <p:spPr bwMode="auto">
          <a:xfrm>
            <a:off x="2590800" y="4038600"/>
            <a:ext cx="1447800" cy="1143000"/>
          </a:xfrm>
          <a:prstGeom prst="cloud">
            <a:avLst/>
          </a:prstGeom>
          <a:solidFill>
            <a:schemeClr val="bg1">
              <a:alpha val="47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Left Arrow 7"/>
          <p:cNvSpPr/>
          <p:nvPr/>
        </p:nvSpPr>
        <p:spPr bwMode="auto">
          <a:xfrm>
            <a:off x="5257800" y="4495800"/>
            <a:ext cx="2057400" cy="152400"/>
          </a:xfrm>
          <a:prstGeom prst="lef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Ideal Speedup Due to Pipelining</a:t>
            </a:r>
            <a:endParaRPr lang="en-US" dirty="0"/>
          </a:p>
        </p:txBody>
      </p:sp>
      <p:pic>
        <p:nvPicPr>
          <p:cNvPr id="5" name="Content Placeholder 4" descr="Screen Shot 2018-09-23 at 11.03.24 AM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2743200"/>
            <a:ext cx="8229600" cy="796413"/>
          </a:xfrm>
        </p:spPr>
      </p:pic>
      <p:sp>
        <p:nvSpPr>
          <p:cNvPr id="6" name="TextBox 5"/>
          <p:cNvSpPr txBox="1"/>
          <p:nvPr/>
        </p:nvSpPr>
        <p:spPr>
          <a:xfrm>
            <a:off x="1066800" y="5257800"/>
            <a:ext cx="7391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makes things worse than ideal??????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Pipelining I : Introduction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pPr eaLnBrk="1" hangingPunct="1">
              <a:defRPr/>
            </a:pPr>
            <a:r>
              <a:rPr lang="en-US" dirty="0" smtClean="0">
                <a:ea typeface="+mn-ea"/>
              </a:rPr>
              <a:t>CS 3339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</a:rPr>
              <a:t>Lecture 8a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</a:rPr>
              <a:t>Greg </a:t>
            </a:r>
            <a:r>
              <a:rPr lang="en-US" dirty="0" err="1" smtClean="0">
                <a:ea typeface="+mn-ea"/>
              </a:rPr>
              <a:t>LaKomski</a:t>
            </a:r>
            <a:endParaRPr lang="en-US" dirty="0" smtClean="0">
              <a:ea typeface="+mn-ea"/>
            </a:endParaRPr>
          </a:p>
          <a:p>
            <a:pPr eaLnBrk="1" hangingPunct="1">
              <a:defRPr/>
            </a:pPr>
            <a:r>
              <a:rPr lang="en-US" dirty="0" smtClean="0">
                <a:ea typeface="+mn-ea"/>
              </a:rPr>
              <a:t>Texas State University</a:t>
            </a:r>
          </a:p>
          <a:p>
            <a:pPr eaLnBrk="1" hangingPunct="1">
              <a:defRPr/>
            </a:pPr>
            <a:endParaRPr lang="en-US" dirty="0" smtClean="0">
              <a:ea typeface="+mn-ea"/>
            </a:endParaRPr>
          </a:p>
          <a:p>
            <a:pPr eaLnBrk="1" hangingPunct="1">
              <a:defRPr/>
            </a:pPr>
            <a:r>
              <a:rPr lang="en-US" dirty="0" smtClean="0">
                <a:ea typeface="+mn-ea"/>
              </a:rPr>
              <a:t>Spring 2018</a:t>
            </a: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381000" y="6477000"/>
            <a:ext cx="1941513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000">
                <a:latin typeface="Marker Felt" charset="0"/>
              </a:rPr>
              <a:t>*some slides adopted from P&amp;H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Implementing Pipelining</a:t>
            </a:r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Times" charset="0"/>
              <a:buNone/>
            </a:pPr>
            <a:r>
              <a:rPr lang="en-US" altLang="en-US" sz="2400" dirty="0">
                <a:latin typeface="Optima" charset="0"/>
              </a:rPr>
              <a:t>Questions to ask</a:t>
            </a:r>
          </a:p>
          <a:p>
            <a:pPr lvl="1" eaLnBrk="1" hangingPunct="1"/>
            <a:r>
              <a:rPr lang="en-US" altLang="en-US" sz="2000" dirty="0">
                <a:latin typeface="Optima" charset="0"/>
              </a:rPr>
              <a:t>Can we break up our task into pieces?</a:t>
            </a:r>
          </a:p>
          <a:p>
            <a:pPr lvl="2" eaLnBrk="1" hangingPunct="1"/>
            <a:r>
              <a:rPr lang="en-US" altLang="en-US" sz="1800" dirty="0">
                <a:latin typeface="Optima" charset="0"/>
              </a:rPr>
              <a:t>Yes, washing, drying, folding</a:t>
            </a:r>
          </a:p>
          <a:p>
            <a:pPr lvl="1" eaLnBrk="1" hangingPunct="1"/>
            <a:r>
              <a:rPr lang="en-US" altLang="en-US" sz="2000" dirty="0">
                <a:latin typeface="Optima" charset="0"/>
              </a:rPr>
              <a:t>What resources do we need in each part?</a:t>
            </a:r>
          </a:p>
          <a:p>
            <a:pPr lvl="2" eaLnBrk="1" hangingPunct="1"/>
            <a:r>
              <a:rPr lang="en-US" altLang="en-US" sz="1800" dirty="0">
                <a:latin typeface="Optima" charset="0"/>
              </a:rPr>
              <a:t>Washer, dryer etc.</a:t>
            </a:r>
          </a:p>
          <a:p>
            <a:pPr lvl="1" eaLnBrk="1" hangingPunct="1"/>
            <a:r>
              <a:rPr lang="en-US" altLang="en-US" sz="2000" dirty="0">
                <a:latin typeface="Optima" charset="0"/>
              </a:rPr>
              <a:t>Are </a:t>
            </a:r>
            <a:r>
              <a:rPr lang="en-US" altLang="en-US" sz="2000" dirty="0" smtClean="0">
                <a:latin typeface="Optima" charset="0"/>
              </a:rPr>
              <a:t>there dependencies in the subtasks?</a:t>
            </a:r>
            <a:endParaRPr lang="en-US" altLang="en-US" sz="2000" dirty="0">
              <a:latin typeface="Optima" charset="0"/>
            </a:endParaRPr>
          </a:p>
          <a:p>
            <a:pPr lvl="2" eaLnBrk="1" hangingPunct="1"/>
            <a:r>
              <a:rPr lang="en-US" altLang="en-US" sz="1800" dirty="0">
                <a:latin typeface="Optima" charset="0"/>
              </a:rPr>
              <a:t>Yes, can’</a:t>
            </a:r>
            <a:r>
              <a:rPr lang="en-US" altLang="ja-JP" sz="1800" dirty="0">
                <a:latin typeface="Optima" charset="0"/>
              </a:rPr>
              <a:t>t dry without washing   </a:t>
            </a:r>
            <a:endParaRPr lang="en-US" altLang="ja-JP" sz="3200" dirty="0">
              <a:latin typeface="Optima" charset="0"/>
            </a:endParaRPr>
          </a:p>
          <a:p>
            <a:pPr marL="0" indent="0" eaLnBrk="1" hangingPunct="1">
              <a:buFont typeface="Times" charset="0"/>
              <a:buNone/>
            </a:pPr>
            <a:endParaRPr lang="en-US" altLang="en-US" sz="2000" dirty="0">
              <a:latin typeface="Optima" charset="0"/>
            </a:endParaRPr>
          </a:p>
          <a:p>
            <a:pPr marL="0" indent="0" eaLnBrk="1" hangingPunct="1">
              <a:buFont typeface="Times" charset="0"/>
              <a:buNone/>
            </a:pPr>
            <a:r>
              <a:rPr lang="en-US" altLang="en-US" sz="2400" dirty="0">
                <a:latin typeface="Optima" charset="0"/>
              </a:rPr>
              <a:t>Main idea</a:t>
            </a:r>
          </a:p>
          <a:p>
            <a:pPr lvl="1" eaLnBrk="1" hangingPunct="1"/>
            <a:r>
              <a:rPr lang="en-US" altLang="en-US" sz="2000" dirty="0">
                <a:latin typeface="Optima" charset="0"/>
              </a:rPr>
              <a:t>Break up tasks into smaller subtasks </a:t>
            </a:r>
          </a:p>
          <a:p>
            <a:pPr lvl="1" eaLnBrk="1" hangingPunct="1"/>
            <a:r>
              <a:rPr lang="en-US" altLang="en-US" sz="2000" dirty="0">
                <a:latin typeface="Optima" charset="0"/>
              </a:rPr>
              <a:t>As soon as you are done with a component task, release the resource to whatever subtask may need it next</a:t>
            </a:r>
            <a:endParaRPr lang="en-US" altLang="en-US" sz="1800" dirty="0">
              <a:latin typeface="Optima" charset="0"/>
            </a:endParaRPr>
          </a:p>
          <a:p>
            <a:pPr lvl="2" eaLnBrk="1" hangingPunct="1">
              <a:buFont typeface="Times" charset="0"/>
              <a:buNone/>
            </a:pPr>
            <a:endParaRPr lang="en-US" altLang="en-US" sz="1800" baseline="-25000" dirty="0">
              <a:latin typeface="Optima" charset="0"/>
            </a:endParaRPr>
          </a:p>
          <a:p>
            <a:pPr lvl="1" eaLnBrk="1" hangingPunct="1"/>
            <a:endParaRPr lang="en-US" altLang="en-US" sz="1800" baseline="-25000" dirty="0">
              <a:latin typeface="Optima" charset="0"/>
            </a:endParaRPr>
          </a:p>
          <a:p>
            <a:pPr lvl="1" eaLnBrk="1" hangingPunct="1"/>
            <a:endParaRPr lang="en-US" altLang="en-US" sz="1800" baseline="-25000" dirty="0">
              <a:latin typeface="Optima" charset="0"/>
            </a:endParaRPr>
          </a:p>
          <a:p>
            <a:pPr marL="0" indent="0" eaLnBrk="1" hangingPunct="1"/>
            <a:endParaRPr lang="en-US" altLang="en-US" sz="2000" dirty="0">
              <a:latin typeface="Optima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324600" y="1828800"/>
            <a:ext cx="2362200" cy="790575"/>
          </a:xfrm>
          <a:prstGeom prst="rect">
            <a:avLst/>
          </a:prstGeom>
          <a:solidFill>
            <a:srgbClr val="B3D1F0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63500" tIns="25400" rIns="63500" bIns="25400">
            <a:spAutoFit/>
          </a:bodyPr>
          <a:lstStyle>
            <a:lvl1pPr marL="203200" indent="-2032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accent1"/>
              </a:buClr>
              <a:buFont typeface="Times" charset="0"/>
              <a:buNone/>
            </a:pPr>
            <a:r>
              <a:rPr lang="en-US" altLang="en-US" sz="1600" i="1">
                <a:solidFill>
                  <a:schemeClr val="tx2"/>
                </a:solidFill>
                <a:latin typeface="Calibri" charset="0"/>
              </a:rPr>
              <a:t>What if there is no dependence between component tasks?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</a:t>
            </a:r>
            <a:r>
              <a:rPr lang="en-US" dirty="0" err="1" smtClean="0"/>
              <a:t>Datapath</a:t>
            </a:r>
            <a:r>
              <a:rPr lang="en-US" dirty="0" smtClean="0"/>
              <a:t> – Break up tasks</a:t>
            </a:r>
            <a:endParaRPr lang="en-US" dirty="0"/>
          </a:p>
        </p:txBody>
      </p:sp>
      <p:pic>
        <p:nvPicPr>
          <p:cNvPr id="4" name="Content Placeholder 3" descr="Screen Shot 2018-09-23 at 10.30.34 AM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5361" y="1219200"/>
            <a:ext cx="7233277" cy="5105400"/>
          </a:xfrm>
        </p:spPr>
      </p:pic>
      <p:sp>
        <p:nvSpPr>
          <p:cNvPr id="5" name="Rounded Rectangle 4"/>
          <p:cNvSpPr>
            <a:spLocks noChangeArrowheads="1"/>
          </p:cNvSpPr>
          <p:nvPr/>
        </p:nvSpPr>
        <p:spPr bwMode="auto">
          <a:xfrm>
            <a:off x="955361" y="1219200"/>
            <a:ext cx="1787839" cy="5105400"/>
          </a:xfrm>
          <a:prstGeom prst="roundRect">
            <a:avLst>
              <a:gd name="adj" fmla="val 16667"/>
            </a:avLst>
          </a:prstGeom>
          <a:solidFill>
            <a:schemeClr val="accent2">
              <a:alpha val="10196"/>
            </a:schemeClr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n-US" altLang="en-US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>
            <a:spLocks noChangeArrowheads="1"/>
          </p:cNvSpPr>
          <p:nvPr/>
        </p:nvSpPr>
        <p:spPr bwMode="auto">
          <a:xfrm>
            <a:off x="2743200" y="1219200"/>
            <a:ext cx="2209800" cy="5105400"/>
          </a:xfrm>
          <a:prstGeom prst="roundRect">
            <a:avLst>
              <a:gd name="adj" fmla="val 16667"/>
            </a:avLst>
          </a:prstGeom>
          <a:solidFill>
            <a:schemeClr val="accent2">
              <a:alpha val="10196"/>
            </a:schemeClr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>
            <a:spLocks noChangeArrowheads="1"/>
          </p:cNvSpPr>
          <p:nvPr/>
        </p:nvSpPr>
        <p:spPr bwMode="auto">
          <a:xfrm>
            <a:off x="4953000" y="1219200"/>
            <a:ext cx="1371600" cy="5105400"/>
          </a:xfrm>
          <a:prstGeom prst="roundRect">
            <a:avLst>
              <a:gd name="adj" fmla="val 16667"/>
            </a:avLst>
          </a:prstGeom>
          <a:solidFill>
            <a:schemeClr val="accent2">
              <a:alpha val="10196"/>
            </a:schemeClr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>
            <a:spLocks noChangeArrowheads="1"/>
          </p:cNvSpPr>
          <p:nvPr/>
        </p:nvSpPr>
        <p:spPr bwMode="auto">
          <a:xfrm>
            <a:off x="6324600" y="1219200"/>
            <a:ext cx="762000" cy="5105400"/>
          </a:xfrm>
          <a:prstGeom prst="roundRect">
            <a:avLst>
              <a:gd name="adj" fmla="val 16667"/>
            </a:avLst>
          </a:prstGeom>
          <a:solidFill>
            <a:schemeClr val="accent2">
              <a:alpha val="10196"/>
            </a:schemeClr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>
            <a:spLocks noChangeArrowheads="1"/>
          </p:cNvSpPr>
          <p:nvPr/>
        </p:nvSpPr>
        <p:spPr bwMode="auto">
          <a:xfrm>
            <a:off x="7086600" y="1219200"/>
            <a:ext cx="762000" cy="5105400"/>
          </a:xfrm>
          <a:prstGeom prst="roundRect">
            <a:avLst>
              <a:gd name="adj" fmla="val 16667"/>
            </a:avLst>
          </a:prstGeom>
          <a:solidFill>
            <a:schemeClr val="accent2">
              <a:alpha val="10196"/>
            </a:schemeClr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Optima" charset="0"/>
              </a:rPr>
              <a:t>Five Stages of the</a:t>
            </a:r>
            <a:r>
              <a:rPr lang="en-US" altLang="en-US" dirty="0" smtClean="0">
                <a:latin typeface="Optima" charset="0"/>
              </a:rPr>
              <a:t> ARM </a:t>
            </a:r>
            <a:r>
              <a:rPr lang="en-US" altLang="en-US" dirty="0">
                <a:latin typeface="Optima" charset="0"/>
              </a:rPr>
              <a:t>Pipeline</a:t>
            </a:r>
          </a:p>
        </p:txBody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en-US" sz="2000" dirty="0">
              <a:latin typeface="Optima" charset="0"/>
            </a:endParaRPr>
          </a:p>
          <a:p>
            <a:pPr eaLnBrk="1" hangingPunct="1"/>
            <a:endParaRPr lang="en-US" altLang="en-US" sz="2000" dirty="0">
              <a:latin typeface="Optima" charset="0"/>
            </a:endParaRPr>
          </a:p>
          <a:p>
            <a:pPr eaLnBrk="1" hangingPunct="1">
              <a:buFont typeface="Times" charset="0"/>
              <a:buNone/>
            </a:pPr>
            <a:endParaRPr lang="en-US" altLang="en-US" sz="2000" dirty="0">
              <a:latin typeface="Optima" charset="0"/>
            </a:endParaRPr>
          </a:p>
          <a:p>
            <a:pPr lvl="1" eaLnBrk="1" hangingPunct="1">
              <a:buFont typeface="Times" charset="0"/>
              <a:buNone/>
            </a:pPr>
            <a:endParaRPr lang="en-US" altLang="en-US" sz="1600" dirty="0">
              <a:latin typeface="Optima" charset="0"/>
            </a:endParaRPr>
          </a:p>
          <a:p>
            <a:pPr lvl="1" eaLnBrk="1" hangingPunct="1">
              <a:buFont typeface="Times" charset="0"/>
              <a:buNone/>
            </a:pPr>
            <a:endParaRPr lang="en-US" altLang="en-US" sz="1600" dirty="0">
              <a:latin typeface="Optima" charset="0"/>
            </a:endParaRPr>
          </a:p>
          <a:p>
            <a:pPr eaLnBrk="1" hangingPunct="1">
              <a:buFont typeface="Times" charset="0"/>
              <a:buNone/>
            </a:pPr>
            <a:r>
              <a:rPr lang="en-US" altLang="en-US" sz="1800" b="1" dirty="0">
                <a:solidFill>
                  <a:srgbClr val="1822CD"/>
                </a:solidFill>
                <a:latin typeface="Optima" charset="0"/>
              </a:rPr>
              <a:t>Instruction Fetch (IF)</a:t>
            </a:r>
            <a:r>
              <a:rPr lang="en-US" altLang="en-US" sz="1800" dirty="0">
                <a:solidFill>
                  <a:srgbClr val="1822CD"/>
                </a:solidFill>
                <a:latin typeface="Optima" charset="0"/>
              </a:rPr>
              <a:t>: </a:t>
            </a:r>
            <a:r>
              <a:rPr lang="en-US" altLang="en-US" sz="1800" dirty="0">
                <a:latin typeface="Optima" charset="0"/>
              </a:rPr>
              <a:t>Fetch instruction from memory and update PC</a:t>
            </a:r>
          </a:p>
          <a:p>
            <a:pPr eaLnBrk="1" hangingPunct="1">
              <a:buFont typeface="Times" charset="0"/>
              <a:buNone/>
            </a:pPr>
            <a:r>
              <a:rPr lang="en-US" altLang="en-US" sz="1800" b="1" dirty="0">
                <a:solidFill>
                  <a:srgbClr val="1822CD"/>
                </a:solidFill>
                <a:latin typeface="Optima" charset="0"/>
              </a:rPr>
              <a:t>Instruction Decode (ID): </a:t>
            </a:r>
            <a:r>
              <a:rPr lang="en-US" altLang="en-US" sz="1800" dirty="0">
                <a:latin typeface="Optima" charset="0"/>
              </a:rPr>
              <a:t>Decode instructions and read from register file</a:t>
            </a:r>
          </a:p>
          <a:p>
            <a:pPr eaLnBrk="1" hangingPunct="1">
              <a:buFont typeface="Times" charset="0"/>
              <a:buNone/>
            </a:pPr>
            <a:r>
              <a:rPr lang="en-US" altLang="en-US" sz="1800" b="1" dirty="0">
                <a:solidFill>
                  <a:srgbClr val="1822CD"/>
                </a:solidFill>
                <a:latin typeface="Optima" charset="0"/>
              </a:rPr>
              <a:t>Execute (EX): </a:t>
            </a:r>
            <a:r>
              <a:rPr lang="en-US" altLang="en-US" sz="1800" dirty="0">
                <a:latin typeface="Optima" charset="0"/>
              </a:rPr>
              <a:t>Execute arithmetic instruction, calculate memory address</a:t>
            </a:r>
          </a:p>
          <a:p>
            <a:pPr eaLnBrk="1" hangingPunct="1">
              <a:buFont typeface="Times" charset="0"/>
              <a:buNone/>
            </a:pPr>
            <a:r>
              <a:rPr lang="en-US" altLang="en-US" sz="1800" b="1" dirty="0">
                <a:solidFill>
                  <a:srgbClr val="1822CD"/>
                </a:solidFill>
                <a:latin typeface="Optima" charset="0"/>
              </a:rPr>
              <a:t>Memory (MEM): </a:t>
            </a:r>
            <a:r>
              <a:rPr lang="en-US" altLang="en-US" sz="1800" dirty="0">
                <a:latin typeface="Optima" charset="0"/>
              </a:rPr>
              <a:t>Read/write data from/to the data memory</a:t>
            </a:r>
          </a:p>
          <a:p>
            <a:pPr eaLnBrk="1" hangingPunct="1">
              <a:buFont typeface="Times" charset="0"/>
              <a:buNone/>
            </a:pPr>
            <a:r>
              <a:rPr lang="en-US" altLang="en-US" sz="1800" b="1" dirty="0">
                <a:solidFill>
                  <a:srgbClr val="1822CD"/>
                </a:solidFill>
                <a:latin typeface="Optima" charset="0"/>
              </a:rPr>
              <a:t>Write back (WB): </a:t>
            </a:r>
            <a:r>
              <a:rPr lang="en-US" altLang="en-US" sz="1800" dirty="0">
                <a:latin typeface="Optima" charset="0"/>
              </a:rPr>
              <a:t>Write result data into the register file</a:t>
            </a:r>
          </a:p>
          <a:p>
            <a:pPr eaLnBrk="1" hangingPunct="1">
              <a:buFont typeface="Times" charset="0"/>
              <a:buNone/>
            </a:pPr>
            <a:endParaRPr lang="en-US" altLang="en-US" sz="1800" dirty="0">
              <a:latin typeface="Optima" charset="0"/>
            </a:endParaRPr>
          </a:p>
          <a:p>
            <a:pPr eaLnBrk="1" hangingPunct="1">
              <a:buFont typeface="Times" charset="0"/>
              <a:buNone/>
            </a:pPr>
            <a:r>
              <a:rPr lang="en-US" altLang="en-US" sz="1800" dirty="0">
                <a:latin typeface="Optima" charset="0"/>
              </a:rPr>
              <a:t>Don’</a:t>
            </a:r>
            <a:r>
              <a:rPr lang="en-US" altLang="ja-JP" sz="1800" dirty="0">
                <a:latin typeface="Optima" charset="0"/>
              </a:rPr>
              <a:t>t need all stages for every instruction</a:t>
            </a:r>
          </a:p>
          <a:p>
            <a:pPr lvl="1" eaLnBrk="1" hangingPunct="1"/>
            <a:r>
              <a:rPr lang="en-US" altLang="en-US" sz="1800" dirty="0">
                <a:latin typeface="Optima" charset="0"/>
              </a:rPr>
              <a:t>e.g., add instruction will not access data memory</a:t>
            </a:r>
          </a:p>
          <a:p>
            <a:pPr eaLnBrk="1" hangingPunct="1"/>
            <a:endParaRPr lang="en-US" altLang="en-US" sz="1800" dirty="0">
              <a:latin typeface="Optima" charset="0"/>
            </a:endParaRPr>
          </a:p>
        </p:txBody>
      </p:sp>
      <p:grpSp>
        <p:nvGrpSpPr>
          <p:cNvPr id="27651" name="Group 63"/>
          <p:cNvGrpSpPr>
            <a:grpSpLocks/>
          </p:cNvGrpSpPr>
          <p:nvPr/>
        </p:nvGrpSpPr>
        <p:grpSpPr bwMode="auto">
          <a:xfrm>
            <a:off x="2146300" y="1295400"/>
            <a:ext cx="5003800" cy="1143000"/>
            <a:chOff x="1905000" y="984250"/>
            <a:chExt cx="5003800" cy="1143000"/>
          </a:xfrm>
        </p:grpSpPr>
        <p:grpSp>
          <p:nvGrpSpPr>
            <p:cNvPr id="27654" name="Group 4"/>
            <p:cNvGrpSpPr>
              <a:grpSpLocks/>
            </p:cNvGrpSpPr>
            <p:nvPr/>
          </p:nvGrpSpPr>
          <p:grpSpPr bwMode="auto">
            <a:xfrm>
              <a:off x="2273300" y="1365250"/>
              <a:ext cx="825500" cy="254000"/>
              <a:chOff x="1248" y="712"/>
              <a:chExt cx="520" cy="160"/>
            </a:xfrm>
          </p:grpSpPr>
          <p:sp>
            <p:nvSpPr>
              <p:cNvPr id="27695" name="Line 5"/>
              <p:cNvSpPr>
                <a:spLocks noChangeShapeType="1"/>
              </p:cNvSpPr>
              <p:nvPr/>
            </p:nvSpPr>
            <p:spPr bwMode="auto">
              <a:xfrm>
                <a:off x="1256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96" name="Line 6"/>
              <p:cNvSpPr>
                <a:spLocks noChangeShapeType="1"/>
              </p:cNvSpPr>
              <p:nvPr/>
            </p:nvSpPr>
            <p:spPr bwMode="auto">
              <a:xfrm>
                <a:off x="1248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97" name="Line 7"/>
              <p:cNvSpPr>
                <a:spLocks noChangeShapeType="1"/>
              </p:cNvSpPr>
              <p:nvPr/>
            </p:nvSpPr>
            <p:spPr bwMode="auto">
              <a:xfrm flipV="1">
                <a:off x="1536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98" name="Line 8"/>
              <p:cNvSpPr>
                <a:spLocks noChangeShapeType="1"/>
              </p:cNvSpPr>
              <p:nvPr/>
            </p:nvSpPr>
            <p:spPr bwMode="auto">
              <a:xfrm>
                <a:off x="1544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7655" name="Group 9"/>
            <p:cNvGrpSpPr>
              <a:grpSpLocks/>
            </p:cNvGrpSpPr>
            <p:nvPr/>
          </p:nvGrpSpPr>
          <p:grpSpPr bwMode="auto">
            <a:xfrm>
              <a:off x="3111500" y="1365250"/>
              <a:ext cx="825500" cy="254000"/>
              <a:chOff x="1776" y="712"/>
              <a:chExt cx="520" cy="160"/>
            </a:xfrm>
          </p:grpSpPr>
          <p:sp>
            <p:nvSpPr>
              <p:cNvPr id="27691" name="Line 10"/>
              <p:cNvSpPr>
                <a:spLocks noChangeShapeType="1"/>
              </p:cNvSpPr>
              <p:nvPr/>
            </p:nvSpPr>
            <p:spPr bwMode="auto">
              <a:xfrm>
                <a:off x="1784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92" name="Line 11"/>
              <p:cNvSpPr>
                <a:spLocks noChangeShapeType="1"/>
              </p:cNvSpPr>
              <p:nvPr/>
            </p:nvSpPr>
            <p:spPr bwMode="auto">
              <a:xfrm>
                <a:off x="1776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93" name="Line 12"/>
              <p:cNvSpPr>
                <a:spLocks noChangeShapeType="1"/>
              </p:cNvSpPr>
              <p:nvPr/>
            </p:nvSpPr>
            <p:spPr bwMode="auto">
              <a:xfrm flipV="1">
                <a:off x="2064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94" name="Line 13"/>
              <p:cNvSpPr>
                <a:spLocks noChangeShapeType="1"/>
              </p:cNvSpPr>
              <p:nvPr/>
            </p:nvSpPr>
            <p:spPr bwMode="auto">
              <a:xfrm>
                <a:off x="2072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7656" name="Group 14"/>
            <p:cNvGrpSpPr>
              <a:grpSpLocks/>
            </p:cNvGrpSpPr>
            <p:nvPr/>
          </p:nvGrpSpPr>
          <p:grpSpPr bwMode="auto">
            <a:xfrm>
              <a:off x="3949700" y="1365250"/>
              <a:ext cx="825500" cy="254000"/>
              <a:chOff x="2304" y="712"/>
              <a:chExt cx="520" cy="160"/>
            </a:xfrm>
          </p:grpSpPr>
          <p:sp>
            <p:nvSpPr>
              <p:cNvPr id="27687" name="Line 15"/>
              <p:cNvSpPr>
                <a:spLocks noChangeShapeType="1"/>
              </p:cNvSpPr>
              <p:nvPr/>
            </p:nvSpPr>
            <p:spPr bwMode="auto">
              <a:xfrm>
                <a:off x="2312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88" name="Line 16"/>
              <p:cNvSpPr>
                <a:spLocks noChangeShapeType="1"/>
              </p:cNvSpPr>
              <p:nvPr/>
            </p:nvSpPr>
            <p:spPr bwMode="auto">
              <a:xfrm>
                <a:off x="2304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89" name="Line 17"/>
              <p:cNvSpPr>
                <a:spLocks noChangeShapeType="1"/>
              </p:cNvSpPr>
              <p:nvPr/>
            </p:nvSpPr>
            <p:spPr bwMode="auto">
              <a:xfrm flipV="1">
                <a:off x="2592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90" name="Line 18"/>
              <p:cNvSpPr>
                <a:spLocks noChangeShapeType="1"/>
              </p:cNvSpPr>
              <p:nvPr/>
            </p:nvSpPr>
            <p:spPr bwMode="auto">
              <a:xfrm>
                <a:off x="2600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7657" name="Group 19"/>
            <p:cNvGrpSpPr>
              <a:grpSpLocks/>
            </p:cNvGrpSpPr>
            <p:nvPr/>
          </p:nvGrpSpPr>
          <p:grpSpPr bwMode="auto">
            <a:xfrm>
              <a:off x="4787900" y="1365250"/>
              <a:ext cx="825500" cy="254000"/>
              <a:chOff x="2832" y="712"/>
              <a:chExt cx="520" cy="160"/>
            </a:xfrm>
          </p:grpSpPr>
          <p:sp>
            <p:nvSpPr>
              <p:cNvPr id="27683" name="Line 20"/>
              <p:cNvSpPr>
                <a:spLocks noChangeShapeType="1"/>
              </p:cNvSpPr>
              <p:nvPr/>
            </p:nvSpPr>
            <p:spPr bwMode="auto">
              <a:xfrm>
                <a:off x="2840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84" name="Line 21"/>
              <p:cNvSpPr>
                <a:spLocks noChangeShapeType="1"/>
              </p:cNvSpPr>
              <p:nvPr/>
            </p:nvSpPr>
            <p:spPr bwMode="auto">
              <a:xfrm>
                <a:off x="2832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85" name="Line 22"/>
              <p:cNvSpPr>
                <a:spLocks noChangeShapeType="1"/>
              </p:cNvSpPr>
              <p:nvPr/>
            </p:nvSpPr>
            <p:spPr bwMode="auto">
              <a:xfrm flipV="1">
                <a:off x="3120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86" name="Line 23"/>
              <p:cNvSpPr>
                <a:spLocks noChangeShapeType="1"/>
              </p:cNvSpPr>
              <p:nvPr/>
            </p:nvSpPr>
            <p:spPr bwMode="auto">
              <a:xfrm>
                <a:off x="3128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7658" name="Group 24"/>
            <p:cNvGrpSpPr>
              <a:grpSpLocks/>
            </p:cNvGrpSpPr>
            <p:nvPr/>
          </p:nvGrpSpPr>
          <p:grpSpPr bwMode="auto">
            <a:xfrm>
              <a:off x="5626100" y="1365250"/>
              <a:ext cx="825500" cy="254000"/>
              <a:chOff x="3360" y="712"/>
              <a:chExt cx="520" cy="160"/>
            </a:xfrm>
          </p:grpSpPr>
          <p:sp>
            <p:nvSpPr>
              <p:cNvPr id="27679" name="Line 25"/>
              <p:cNvSpPr>
                <a:spLocks noChangeShapeType="1"/>
              </p:cNvSpPr>
              <p:nvPr/>
            </p:nvSpPr>
            <p:spPr bwMode="auto">
              <a:xfrm>
                <a:off x="3368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80" name="Line 26"/>
              <p:cNvSpPr>
                <a:spLocks noChangeShapeType="1"/>
              </p:cNvSpPr>
              <p:nvPr/>
            </p:nvSpPr>
            <p:spPr bwMode="auto">
              <a:xfrm>
                <a:off x="3360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81" name="Line 27"/>
              <p:cNvSpPr>
                <a:spLocks noChangeShapeType="1"/>
              </p:cNvSpPr>
              <p:nvPr/>
            </p:nvSpPr>
            <p:spPr bwMode="auto">
              <a:xfrm flipV="1">
                <a:off x="3648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82" name="Line 28"/>
              <p:cNvSpPr>
                <a:spLocks noChangeShapeType="1"/>
              </p:cNvSpPr>
              <p:nvPr/>
            </p:nvSpPr>
            <p:spPr bwMode="auto">
              <a:xfrm>
                <a:off x="3656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7659" name="Line 29"/>
            <p:cNvSpPr>
              <a:spLocks noChangeShapeType="1"/>
            </p:cNvSpPr>
            <p:nvPr/>
          </p:nvSpPr>
          <p:spPr bwMode="auto">
            <a:xfrm>
              <a:off x="6477000" y="1606550"/>
              <a:ext cx="431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0" name="Line 30"/>
            <p:cNvSpPr>
              <a:spLocks noChangeShapeType="1"/>
            </p:cNvSpPr>
            <p:nvPr/>
          </p:nvSpPr>
          <p:spPr bwMode="auto">
            <a:xfrm>
              <a:off x="6464300" y="1390650"/>
              <a:ext cx="0" cy="203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1" name="Line 31"/>
            <p:cNvSpPr>
              <a:spLocks noChangeShapeType="1"/>
            </p:cNvSpPr>
            <p:nvPr/>
          </p:nvSpPr>
          <p:spPr bwMode="auto">
            <a:xfrm>
              <a:off x="1905000" y="1377950"/>
              <a:ext cx="355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2" name="Line 32"/>
            <p:cNvSpPr>
              <a:spLocks noChangeShapeType="1"/>
            </p:cNvSpPr>
            <p:nvPr/>
          </p:nvSpPr>
          <p:spPr bwMode="auto">
            <a:xfrm flipV="1">
              <a:off x="2273300" y="9842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3" name="Line 33"/>
            <p:cNvSpPr>
              <a:spLocks noChangeShapeType="1"/>
            </p:cNvSpPr>
            <p:nvPr/>
          </p:nvSpPr>
          <p:spPr bwMode="auto">
            <a:xfrm flipV="1">
              <a:off x="3111500" y="9842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4" name="Rectangle 34"/>
            <p:cNvSpPr>
              <a:spLocks noChangeArrowheads="1"/>
            </p:cNvSpPr>
            <p:nvPr/>
          </p:nvSpPr>
          <p:spPr bwMode="auto">
            <a:xfrm>
              <a:off x="2325845" y="990600"/>
              <a:ext cx="775854" cy="3358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1</a:t>
              </a:r>
            </a:p>
          </p:txBody>
        </p:sp>
        <p:sp>
          <p:nvSpPr>
            <p:cNvPr id="27665" name="Rectangle 35"/>
            <p:cNvSpPr>
              <a:spLocks noChangeArrowheads="1"/>
            </p:cNvSpPr>
            <p:nvPr/>
          </p:nvSpPr>
          <p:spPr bwMode="auto">
            <a:xfrm>
              <a:off x="3087845" y="990600"/>
              <a:ext cx="775854" cy="3358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2</a:t>
              </a:r>
            </a:p>
          </p:txBody>
        </p:sp>
        <p:sp>
          <p:nvSpPr>
            <p:cNvPr id="27666" name="Line 36"/>
            <p:cNvSpPr>
              <a:spLocks noChangeShapeType="1"/>
            </p:cNvSpPr>
            <p:nvPr/>
          </p:nvSpPr>
          <p:spPr bwMode="auto">
            <a:xfrm flipV="1">
              <a:off x="3949700" y="9842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7" name="Line 37"/>
            <p:cNvSpPr>
              <a:spLocks noChangeShapeType="1"/>
            </p:cNvSpPr>
            <p:nvPr/>
          </p:nvSpPr>
          <p:spPr bwMode="auto">
            <a:xfrm flipV="1">
              <a:off x="4787900" y="9842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8" name="Line 38"/>
            <p:cNvSpPr>
              <a:spLocks noChangeShapeType="1"/>
            </p:cNvSpPr>
            <p:nvPr/>
          </p:nvSpPr>
          <p:spPr bwMode="auto">
            <a:xfrm flipV="1">
              <a:off x="5626100" y="9842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9" name="Line 39"/>
            <p:cNvSpPr>
              <a:spLocks noChangeShapeType="1"/>
            </p:cNvSpPr>
            <p:nvPr/>
          </p:nvSpPr>
          <p:spPr bwMode="auto">
            <a:xfrm flipV="1">
              <a:off x="6464300" y="9842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0" name="Rectangle 40"/>
            <p:cNvSpPr>
              <a:spLocks noChangeArrowheads="1"/>
            </p:cNvSpPr>
            <p:nvPr/>
          </p:nvSpPr>
          <p:spPr bwMode="auto">
            <a:xfrm>
              <a:off x="4002245" y="990600"/>
              <a:ext cx="775854" cy="3358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3</a:t>
              </a:r>
            </a:p>
          </p:txBody>
        </p:sp>
        <p:sp>
          <p:nvSpPr>
            <p:cNvPr id="27671" name="Rectangle 41"/>
            <p:cNvSpPr>
              <a:spLocks noChangeArrowheads="1"/>
            </p:cNvSpPr>
            <p:nvPr/>
          </p:nvSpPr>
          <p:spPr bwMode="auto">
            <a:xfrm>
              <a:off x="4825423" y="990600"/>
              <a:ext cx="775854" cy="3358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4</a:t>
              </a:r>
            </a:p>
          </p:txBody>
        </p:sp>
        <p:sp>
          <p:nvSpPr>
            <p:cNvPr id="27672" name="Rectangle 42"/>
            <p:cNvSpPr>
              <a:spLocks noChangeArrowheads="1"/>
            </p:cNvSpPr>
            <p:nvPr/>
          </p:nvSpPr>
          <p:spPr bwMode="auto">
            <a:xfrm>
              <a:off x="5645308" y="990600"/>
              <a:ext cx="775854" cy="3358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5</a:t>
              </a:r>
            </a:p>
          </p:txBody>
        </p:sp>
        <p:grpSp>
          <p:nvGrpSpPr>
            <p:cNvPr id="27673" name="Group 43"/>
            <p:cNvGrpSpPr>
              <a:grpSpLocks/>
            </p:cNvGrpSpPr>
            <p:nvPr/>
          </p:nvGrpSpPr>
          <p:grpSpPr bwMode="auto">
            <a:xfrm>
              <a:off x="2286000" y="1847850"/>
              <a:ext cx="4165600" cy="279400"/>
              <a:chOff x="1256" y="1016"/>
              <a:chExt cx="2624" cy="176"/>
            </a:xfrm>
          </p:grpSpPr>
          <p:sp>
            <p:nvSpPr>
              <p:cNvPr id="27674" name="Rectangle 45"/>
              <p:cNvSpPr>
                <a:spLocks noChangeArrowheads="1"/>
              </p:cNvSpPr>
              <p:nvPr/>
            </p:nvSpPr>
            <p:spPr bwMode="auto">
              <a:xfrm>
                <a:off x="1256" y="1016"/>
                <a:ext cx="512" cy="17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800">
                    <a:solidFill>
                      <a:srgbClr val="000000"/>
                    </a:solidFill>
                    <a:latin typeface="Calibri" charset="0"/>
                  </a:rPr>
                  <a:t>IF</a:t>
                </a:r>
              </a:p>
            </p:txBody>
          </p:sp>
          <p:sp>
            <p:nvSpPr>
              <p:cNvPr id="27675" name="Rectangle 48"/>
              <p:cNvSpPr>
                <a:spLocks noChangeArrowheads="1"/>
              </p:cNvSpPr>
              <p:nvPr/>
            </p:nvSpPr>
            <p:spPr bwMode="auto">
              <a:xfrm>
                <a:off x="1784" y="1016"/>
                <a:ext cx="512" cy="17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800">
                    <a:solidFill>
                      <a:srgbClr val="000000"/>
                    </a:solidFill>
                    <a:latin typeface="Calibri" charset="0"/>
                  </a:rPr>
                  <a:t>ID</a:t>
                </a:r>
              </a:p>
            </p:txBody>
          </p:sp>
          <p:sp>
            <p:nvSpPr>
              <p:cNvPr id="27676" name="Rectangle 51"/>
              <p:cNvSpPr>
                <a:spLocks noChangeArrowheads="1"/>
              </p:cNvSpPr>
              <p:nvPr/>
            </p:nvSpPr>
            <p:spPr bwMode="auto">
              <a:xfrm>
                <a:off x="2312" y="1016"/>
                <a:ext cx="512" cy="17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800">
                    <a:solidFill>
                      <a:srgbClr val="000000"/>
                    </a:solidFill>
                    <a:latin typeface="Calibri" charset="0"/>
                  </a:rPr>
                  <a:t>EX</a:t>
                </a:r>
              </a:p>
            </p:txBody>
          </p:sp>
          <p:sp>
            <p:nvSpPr>
              <p:cNvPr id="27677" name="Rectangle 54"/>
              <p:cNvSpPr>
                <a:spLocks noChangeArrowheads="1"/>
              </p:cNvSpPr>
              <p:nvPr/>
            </p:nvSpPr>
            <p:spPr bwMode="auto">
              <a:xfrm>
                <a:off x="2840" y="1016"/>
                <a:ext cx="512" cy="17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800">
                    <a:solidFill>
                      <a:srgbClr val="000000"/>
                    </a:solidFill>
                    <a:latin typeface="Calibri" charset="0"/>
                  </a:rPr>
                  <a:t>MEM</a:t>
                </a:r>
              </a:p>
            </p:txBody>
          </p:sp>
          <p:sp>
            <p:nvSpPr>
              <p:cNvPr id="27678" name="Rectangle 57"/>
              <p:cNvSpPr>
                <a:spLocks noChangeArrowheads="1"/>
              </p:cNvSpPr>
              <p:nvPr/>
            </p:nvSpPr>
            <p:spPr bwMode="auto">
              <a:xfrm>
                <a:off x="3368" y="1016"/>
                <a:ext cx="512" cy="17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800">
                    <a:solidFill>
                      <a:srgbClr val="000000"/>
                    </a:solidFill>
                    <a:latin typeface="Calibri" charset="0"/>
                  </a:rPr>
                  <a:t>WB</a:t>
                </a:r>
              </a:p>
            </p:txBody>
          </p:sp>
        </p:grpSp>
      </p:grpSp>
      <p:sp>
        <p:nvSpPr>
          <p:cNvPr id="27652" name="Rectangle 3"/>
          <p:cNvSpPr txBox="1">
            <a:spLocks noChangeArrowheads="1"/>
          </p:cNvSpPr>
          <p:nvPr/>
        </p:nvSpPr>
        <p:spPr bwMode="auto">
          <a:xfrm>
            <a:off x="6934200" y="4953000"/>
            <a:ext cx="1447800" cy="544513"/>
          </a:xfrm>
          <a:prstGeom prst="rect">
            <a:avLst/>
          </a:prstGeom>
          <a:solidFill>
            <a:srgbClr val="B3D1F0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 indent="-2032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accent1"/>
              </a:buClr>
              <a:buFont typeface="Times" charset="0"/>
              <a:buNone/>
            </a:pPr>
            <a:r>
              <a:rPr lang="en-US" altLang="en-US" sz="1600" i="1">
                <a:solidFill>
                  <a:schemeClr val="tx2"/>
                </a:solidFill>
                <a:latin typeface="Calibri" charset="0"/>
              </a:rPr>
              <a:t>stash clothes without folding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3048000" y="5791200"/>
            <a:ext cx="3581400" cy="7080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2000" i="1">
                <a:solidFill>
                  <a:schemeClr val="tx2"/>
                </a:solidFill>
                <a:latin typeface="Calibri" charset="0"/>
              </a:rPr>
              <a:t>Is there an instruction that’s busy in all five stages?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Improving Performance With Pipelining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2362200"/>
          </a:xfrm>
        </p:spPr>
        <p:txBody>
          <a:bodyPr/>
          <a:lstStyle/>
          <a:p>
            <a:pPr indent="-182563" eaLnBrk="1" hangingPunct="1">
              <a:spcBef>
                <a:spcPct val="0"/>
              </a:spcBef>
              <a:buFont typeface="Times" charset="0"/>
              <a:buNone/>
            </a:pPr>
            <a:r>
              <a:rPr lang="en-US" altLang="en-US" sz="2000">
                <a:latin typeface="Optima" charset="0"/>
              </a:rPr>
              <a:t>Idea is to start the next instruction </a:t>
            </a:r>
            <a:r>
              <a:rPr lang="en-US" altLang="en-US" sz="2000" b="1" i="1">
                <a:latin typeface="Optima" charset="0"/>
              </a:rPr>
              <a:t>before</a:t>
            </a:r>
            <a:r>
              <a:rPr lang="en-US" altLang="en-US" sz="2000">
                <a:latin typeface="Optima" charset="0"/>
              </a:rPr>
              <a:t> the current one has  </a:t>
            </a:r>
          </a:p>
          <a:p>
            <a:pPr indent="-182563" eaLnBrk="1" hangingPunct="1">
              <a:spcBef>
                <a:spcPct val="0"/>
              </a:spcBef>
              <a:buFont typeface="Times" charset="0"/>
              <a:buNone/>
            </a:pPr>
            <a:r>
              <a:rPr lang="en-US" altLang="en-US" sz="2000">
                <a:latin typeface="Optima" charset="0"/>
              </a:rPr>
              <a:t>completed</a:t>
            </a:r>
          </a:p>
          <a:p>
            <a:pPr lvl="1" indent="-182563" eaLnBrk="1" hangingPunct="1">
              <a:spcBef>
                <a:spcPct val="0"/>
              </a:spcBef>
            </a:pPr>
            <a:r>
              <a:rPr lang="en-US" altLang="en-US" sz="1800">
                <a:latin typeface="Optima" charset="0"/>
              </a:rPr>
              <a:t>doesn‘t</a:t>
            </a:r>
            <a:r>
              <a:rPr lang="en-US" altLang="ja-JP" sz="1800">
                <a:latin typeface="Optima" charset="0"/>
              </a:rPr>
              <a:t> give us (pure) parallelism</a:t>
            </a:r>
          </a:p>
          <a:p>
            <a:pPr lvl="1" indent="-182563" eaLnBrk="1" hangingPunct="1">
              <a:spcBef>
                <a:spcPct val="0"/>
              </a:spcBef>
            </a:pPr>
            <a:r>
              <a:rPr lang="en-US" altLang="en-US" sz="1800">
                <a:latin typeface="Optima" charset="0"/>
              </a:rPr>
              <a:t>improves throughput</a:t>
            </a:r>
          </a:p>
          <a:p>
            <a:pPr lvl="2" indent="-182563" eaLnBrk="1" hangingPunct="1">
              <a:spcBef>
                <a:spcPct val="0"/>
              </a:spcBef>
            </a:pPr>
            <a:r>
              <a:rPr lang="en-US" altLang="en-US" sz="1800">
                <a:latin typeface="Optima" charset="0"/>
              </a:rPr>
              <a:t>instructions per unit time, CPI</a:t>
            </a:r>
          </a:p>
          <a:p>
            <a:pPr lvl="2" indent="-182563" eaLnBrk="1" hangingPunct="1">
              <a:spcBef>
                <a:spcPct val="0"/>
              </a:spcBef>
            </a:pPr>
            <a:endParaRPr lang="en-US" altLang="en-US" sz="1800">
              <a:latin typeface="Optima" charset="0"/>
            </a:endParaRPr>
          </a:p>
          <a:p>
            <a:pPr lvl="1" indent="-182563" eaLnBrk="1" hangingPunct="1">
              <a:spcBef>
                <a:spcPct val="0"/>
              </a:spcBef>
            </a:pPr>
            <a:r>
              <a:rPr lang="en-US" altLang="en-US" sz="1800">
                <a:latin typeface="Optima" charset="0"/>
              </a:rPr>
              <a:t>instruction latency is not reduced</a:t>
            </a:r>
          </a:p>
          <a:p>
            <a:pPr lvl="2" indent="-182563" eaLnBrk="1" hangingPunct="1"/>
            <a:endParaRPr lang="en-US" altLang="en-US" sz="1800">
              <a:latin typeface="Optima" charset="0"/>
            </a:endParaRPr>
          </a:p>
        </p:txBody>
      </p:sp>
      <p:grpSp>
        <p:nvGrpSpPr>
          <p:cNvPr id="29699" name="Group 109"/>
          <p:cNvGrpSpPr>
            <a:grpSpLocks/>
          </p:cNvGrpSpPr>
          <p:nvPr/>
        </p:nvGrpSpPr>
        <p:grpSpPr bwMode="auto">
          <a:xfrm>
            <a:off x="685800" y="4038600"/>
            <a:ext cx="7708900" cy="2154238"/>
            <a:chOff x="596900" y="2895600"/>
            <a:chExt cx="7708900" cy="2154303"/>
          </a:xfrm>
        </p:grpSpPr>
        <p:grpSp>
          <p:nvGrpSpPr>
            <p:cNvPr id="29702" name="Group 4"/>
            <p:cNvGrpSpPr>
              <a:grpSpLocks/>
            </p:cNvGrpSpPr>
            <p:nvPr/>
          </p:nvGrpSpPr>
          <p:grpSpPr bwMode="auto">
            <a:xfrm>
              <a:off x="1587500" y="3276600"/>
              <a:ext cx="825500" cy="254000"/>
              <a:chOff x="1248" y="712"/>
              <a:chExt cx="520" cy="160"/>
            </a:xfrm>
          </p:grpSpPr>
          <p:sp>
            <p:nvSpPr>
              <p:cNvPr id="29797" name="Line 5"/>
              <p:cNvSpPr>
                <a:spLocks noChangeShapeType="1"/>
              </p:cNvSpPr>
              <p:nvPr/>
            </p:nvSpPr>
            <p:spPr bwMode="auto">
              <a:xfrm>
                <a:off x="1256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98" name="Line 6"/>
              <p:cNvSpPr>
                <a:spLocks noChangeShapeType="1"/>
              </p:cNvSpPr>
              <p:nvPr/>
            </p:nvSpPr>
            <p:spPr bwMode="auto">
              <a:xfrm>
                <a:off x="1248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99" name="Line 7"/>
              <p:cNvSpPr>
                <a:spLocks noChangeShapeType="1"/>
              </p:cNvSpPr>
              <p:nvPr/>
            </p:nvSpPr>
            <p:spPr bwMode="auto">
              <a:xfrm flipV="1">
                <a:off x="1536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800" name="Line 8"/>
              <p:cNvSpPr>
                <a:spLocks noChangeShapeType="1"/>
              </p:cNvSpPr>
              <p:nvPr/>
            </p:nvSpPr>
            <p:spPr bwMode="auto">
              <a:xfrm>
                <a:off x="1544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9703" name="Group 9"/>
            <p:cNvGrpSpPr>
              <a:grpSpLocks/>
            </p:cNvGrpSpPr>
            <p:nvPr/>
          </p:nvGrpSpPr>
          <p:grpSpPr bwMode="auto">
            <a:xfrm>
              <a:off x="2425700" y="3276600"/>
              <a:ext cx="825500" cy="254000"/>
              <a:chOff x="1776" y="712"/>
              <a:chExt cx="520" cy="160"/>
            </a:xfrm>
          </p:grpSpPr>
          <p:sp>
            <p:nvSpPr>
              <p:cNvPr id="29793" name="Line 10"/>
              <p:cNvSpPr>
                <a:spLocks noChangeShapeType="1"/>
              </p:cNvSpPr>
              <p:nvPr/>
            </p:nvSpPr>
            <p:spPr bwMode="auto">
              <a:xfrm>
                <a:off x="1784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94" name="Line 11"/>
              <p:cNvSpPr>
                <a:spLocks noChangeShapeType="1"/>
              </p:cNvSpPr>
              <p:nvPr/>
            </p:nvSpPr>
            <p:spPr bwMode="auto">
              <a:xfrm>
                <a:off x="1776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95" name="Line 12"/>
              <p:cNvSpPr>
                <a:spLocks noChangeShapeType="1"/>
              </p:cNvSpPr>
              <p:nvPr/>
            </p:nvSpPr>
            <p:spPr bwMode="auto">
              <a:xfrm flipV="1">
                <a:off x="2064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96" name="Line 13"/>
              <p:cNvSpPr>
                <a:spLocks noChangeShapeType="1"/>
              </p:cNvSpPr>
              <p:nvPr/>
            </p:nvSpPr>
            <p:spPr bwMode="auto">
              <a:xfrm>
                <a:off x="2072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9704" name="Group 14"/>
            <p:cNvGrpSpPr>
              <a:grpSpLocks/>
            </p:cNvGrpSpPr>
            <p:nvPr/>
          </p:nvGrpSpPr>
          <p:grpSpPr bwMode="auto">
            <a:xfrm>
              <a:off x="3263900" y="3276600"/>
              <a:ext cx="825500" cy="254000"/>
              <a:chOff x="2304" y="712"/>
              <a:chExt cx="520" cy="160"/>
            </a:xfrm>
          </p:grpSpPr>
          <p:sp>
            <p:nvSpPr>
              <p:cNvPr id="29789" name="Line 15"/>
              <p:cNvSpPr>
                <a:spLocks noChangeShapeType="1"/>
              </p:cNvSpPr>
              <p:nvPr/>
            </p:nvSpPr>
            <p:spPr bwMode="auto">
              <a:xfrm>
                <a:off x="2312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90" name="Line 16"/>
              <p:cNvSpPr>
                <a:spLocks noChangeShapeType="1"/>
              </p:cNvSpPr>
              <p:nvPr/>
            </p:nvSpPr>
            <p:spPr bwMode="auto">
              <a:xfrm>
                <a:off x="2304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91" name="Line 17"/>
              <p:cNvSpPr>
                <a:spLocks noChangeShapeType="1"/>
              </p:cNvSpPr>
              <p:nvPr/>
            </p:nvSpPr>
            <p:spPr bwMode="auto">
              <a:xfrm flipV="1">
                <a:off x="2592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92" name="Line 18"/>
              <p:cNvSpPr>
                <a:spLocks noChangeShapeType="1"/>
              </p:cNvSpPr>
              <p:nvPr/>
            </p:nvSpPr>
            <p:spPr bwMode="auto">
              <a:xfrm>
                <a:off x="2600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9705" name="Group 19"/>
            <p:cNvGrpSpPr>
              <a:grpSpLocks/>
            </p:cNvGrpSpPr>
            <p:nvPr/>
          </p:nvGrpSpPr>
          <p:grpSpPr bwMode="auto">
            <a:xfrm>
              <a:off x="4102100" y="3276600"/>
              <a:ext cx="825500" cy="254000"/>
              <a:chOff x="2832" y="712"/>
              <a:chExt cx="520" cy="160"/>
            </a:xfrm>
          </p:grpSpPr>
          <p:sp>
            <p:nvSpPr>
              <p:cNvPr id="29785" name="Line 20"/>
              <p:cNvSpPr>
                <a:spLocks noChangeShapeType="1"/>
              </p:cNvSpPr>
              <p:nvPr/>
            </p:nvSpPr>
            <p:spPr bwMode="auto">
              <a:xfrm>
                <a:off x="2840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86" name="Line 21"/>
              <p:cNvSpPr>
                <a:spLocks noChangeShapeType="1"/>
              </p:cNvSpPr>
              <p:nvPr/>
            </p:nvSpPr>
            <p:spPr bwMode="auto">
              <a:xfrm>
                <a:off x="2832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87" name="Line 22"/>
              <p:cNvSpPr>
                <a:spLocks noChangeShapeType="1"/>
              </p:cNvSpPr>
              <p:nvPr/>
            </p:nvSpPr>
            <p:spPr bwMode="auto">
              <a:xfrm flipV="1">
                <a:off x="3120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88" name="Line 23"/>
              <p:cNvSpPr>
                <a:spLocks noChangeShapeType="1"/>
              </p:cNvSpPr>
              <p:nvPr/>
            </p:nvSpPr>
            <p:spPr bwMode="auto">
              <a:xfrm>
                <a:off x="3128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9706" name="Group 24"/>
            <p:cNvGrpSpPr>
              <a:grpSpLocks/>
            </p:cNvGrpSpPr>
            <p:nvPr/>
          </p:nvGrpSpPr>
          <p:grpSpPr bwMode="auto">
            <a:xfrm>
              <a:off x="4940300" y="3276600"/>
              <a:ext cx="825500" cy="254000"/>
              <a:chOff x="3360" y="712"/>
              <a:chExt cx="520" cy="160"/>
            </a:xfrm>
          </p:grpSpPr>
          <p:sp>
            <p:nvSpPr>
              <p:cNvPr id="29781" name="Line 25"/>
              <p:cNvSpPr>
                <a:spLocks noChangeShapeType="1"/>
              </p:cNvSpPr>
              <p:nvPr/>
            </p:nvSpPr>
            <p:spPr bwMode="auto">
              <a:xfrm>
                <a:off x="3368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82" name="Line 26"/>
              <p:cNvSpPr>
                <a:spLocks noChangeShapeType="1"/>
              </p:cNvSpPr>
              <p:nvPr/>
            </p:nvSpPr>
            <p:spPr bwMode="auto">
              <a:xfrm>
                <a:off x="3360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83" name="Line 27"/>
              <p:cNvSpPr>
                <a:spLocks noChangeShapeType="1"/>
              </p:cNvSpPr>
              <p:nvPr/>
            </p:nvSpPr>
            <p:spPr bwMode="auto">
              <a:xfrm flipV="1">
                <a:off x="3648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84" name="Line 28"/>
              <p:cNvSpPr>
                <a:spLocks noChangeShapeType="1"/>
              </p:cNvSpPr>
              <p:nvPr/>
            </p:nvSpPr>
            <p:spPr bwMode="auto">
              <a:xfrm>
                <a:off x="3656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9707" name="Line 29"/>
            <p:cNvSpPr>
              <a:spLocks noChangeShapeType="1"/>
            </p:cNvSpPr>
            <p:nvPr/>
          </p:nvSpPr>
          <p:spPr bwMode="auto">
            <a:xfrm>
              <a:off x="1219200" y="3289300"/>
              <a:ext cx="355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08" name="Line 30"/>
            <p:cNvSpPr>
              <a:spLocks noChangeShapeType="1"/>
            </p:cNvSpPr>
            <p:nvPr/>
          </p:nvSpPr>
          <p:spPr bwMode="auto">
            <a:xfrm flipV="1">
              <a:off x="15875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09" name="Line 31"/>
            <p:cNvSpPr>
              <a:spLocks noChangeShapeType="1"/>
            </p:cNvSpPr>
            <p:nvPr/>
          </p:nvSpPr>
          <p:spPr bwMode="auto">
            <a:xfrm flipV="1">
              <a:off x="24257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10" name="Rectangle 32"/>
            <p:cNvSpPr>
              <a:spLocks noChangeArrowheads="1"/>
            </p:cNvSpPr>
            <p:nvPr/>
          </p:nvSpPr>
          <p:spPr bwMode="auto">
            <a:xfrm>
              <a:off x="1524000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1</a:t>
              </a:r>
            </a:p>
          </p:txBody>
        </p:sp>
        <p:sp>
          <p:nvSpPr>
            <p:cNvPr id="29711" name="Rectangle 33"/>
            <p:cNvSpPr>
              <a:spLocks noChangeArrowheads="1"/>
            </p:cNvSpPr>
            <p:nvPr/>
          </p:nvSpPr>
          <p:spPr bwMode="auto">
            <a:xfrm>
              <a:off x="2405063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2</a:t>
              </a:r>
            </a:p>
          </p:txBody>
        </p:sp>
        <p:sp>
          <p:nvSpPr>
            <p:cNvPr id="29712" name="Line 34"/>
            <p:cNvSpPr>
              <a:spLocks noChangeShapeType="1"/>
            </p:cNvSpPr>
            <p:nvPr/>
          </p:nvSpPr>
          <p:spPr bwMode="auto">
            <a:xfrm flipV="1">
              <a:off x="32639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13" name="Line 35"/>
            <p:cNvSpPr>
              <a:spLocks noChangeShapeType="1"/>
            </p:cNvSpPr>
            <p:nvPr/>
          </p:nvSpPr>
          <p:spPr bwMode="auto">
            <a:xfrm flipV="1">
              <a:off x="41021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14" name="Line 36"/>
            <p:cNvSpPr>
              <a:spLocks noChangeShapeType="1"/>
            </p:cNvSpPr>
            <p:nvPr/>
          </p:nvSpPr>
          <p:spPr bwMode="auto">
            <a:xfrm flipV="1">
              <a:off x="49403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15" name="Line 37"/>
            <p:cNvSpPr>
              <a:spLocks noChangeShapeType="1"/>
            </p:cNvSpPr>
            <p:nvPr/>
          </p:nvSpPr>
          <p:spPr bwMode="auto">
            <a:xfrm flipV="1">
              <a:off x="57785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16" name="Rectangle 38"/>
            <p:cNvSpPr>
              <a:spLocks noChangeArrowheads="1"/>
            </p:cNvSpPr>
            <p:nvPr/>
          </p:nvSpPr>
          <p:spPr bwMode="auto">
            <a:xfrm>
              <a:off x="3319463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3</a:t>
              </a:r>
            </a:p>
          </p:txBody>
        </p:sp>
        <p:sp>
          <p:nvSpPr>
            <p:cNvPr id="29717" name="Rectangle 39"/>
            <p:cNvSpPr>
              <a:spLocks noChangeArrowheads="1"/>
            </p:cNvSpPr>
            <p:nvPr/>
          </p:nvSpPr>
          <p:spPr bwMode="auto">
            <a:xfrm>
              <a:off x="4081463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4</a:t>
              </a:r>
            </a:p>
          </p:txBody>
        </p:sp>
        <p:sp>
          <p:nvSpPr>
            <p:cNvPr id="29718" name="Rectangle 40"/>
            <p:cNvSpPr>
              <a:spLocks noChangeArrowheads="1"/>
            </p:cNvSpPr>
            <p:nvPr/>
          </p:nvSpPr>
          <p:spPr bwMode="auto">
            <a:xfrm>
              <a:off x="4919663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5</a:t>
              </a:r>
            </a:p>
          </p:txBody>
        </p:sp>
        <p:grpSp>
          <p:nvGrpSpPr>
            <p:cNvPr id="29719" name="Group 42"/>
            <p:cNvGrpSpPr>
              <a:grpSpLocks/>
            </p:cNvGrpSpPr>
            <p:nvPr/>
          </p:nvGrpSpPr>
          <p:grpSpPr bwMode="auto">
            <a:xfrm>
              <a:off x="1600200" y="3740150"/>
              <a:ext cx="812800" cy="336550"/>
              <a:chOff x="1256" y="1004"/>
              <a:chExt cx="512" cy="212"/>
            </a:xfrm>
          </p:grpSpPr>
          <p:sp>
            <p:nvSpPr>
              <p:cNvPr id="29779" name="Rectangle 43"/>
              <p:cNvSpPr>
                <a:spLocks noChangeArrowheads="1"/>
              </p:cNvSpPr>
              <p:nvPr/>
            </p:nvSpPr>
            <p:spPr bwMode="auto">
              <a:xfrm>
                <a:off x="1256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29780" name="Rectangle 44"/>
              <p:cNvSpPr>
                <a:spLocks noChangeArrowheads="1"/>
              </p:cNvSpPr>
              <p:nvPr/>
            </p:nvSpPr>
            <p:spPr bwMode="auto">
              <a:xfrm>
                <a:off x="1293" y="1004"/>
                <a:ext cx="416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Fetch</a:t>
                </a:r>
              </a:p>
            </p:txBody>
          </p:sp>
        </p:grpSp>
        <p:sp>
          <p:nvSpPr>
            <p:cNvPr id="29720" name="Rectangle 46"/>
            <p:cNvSpPr>
              <a:spLocks noChangeArrowheads="1"/>
            </p:cNvSpPr>
            <p:nvPr/>
          </p:nvSpPr>
          <p:spPr bwMode="auto">
            <a:xfrm>
              <a:off x="2438400" y="3759200"/>
              <a:ext cx="8128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29721" name="Rectangle 47"/>
            <p:cNvSpPr>
              <a:spLocks noChangeArrowheads="1"/>
            </p:cNvSpPr>
            <p:nvPr/>
          </p:nvSpPr>
          <p:spPr bwMode="auto">
            <a:xfrm>
              <a:off x="2571750" y="3740150"/>
              <a:ext cx="50334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Dec</a:t>
              </a:r>
            </a:p>
          </p:txBody>
        </p:sp>
        <p:grpSp>
          <p:nvGrpSpPr>
            <p:cNvPr id="29722" name="Group 48"/>
            <p:cNvGrpSpPr>
              <a:grpSpLocks/>
            </p:cNvGrpSpPr>
            <p:nvPr/>
          </p:nvGrpSpPr>
          <p:grpSpPr bwMode="auto">
            <a:xfrm>
              <a:off x="3276600" y="3740150"/>
              <a:ext cx="812800" cy="336550"/>
              <a:chOff x="2312" y="1004"/>
              <a:chExt cx="512" cy="212"/>
            </a:xfrm>
          </p:grpSpPr>
          <p:sp>
            <p:nvSpPr>
              <p:cNvPr id="29777" name="Rectangle 49"/>
              <p:cNvSpPr>
                <a:spLocks noChangeArrowheads="1"/>
              </p:cNvSpPr>
              <p:nvPr/>
            </p:nvSpPr>
            <p:spPr bwMode="auto">
              <a:xfrm>
                <a:off x="2312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29778" name="Rectangle 50"/>
              <p:cNvSpPr>
                <a:spLocks noChangeArrowheads="1"/>
              </p:cNvSpPr>
              <p:nvPr/>
            </p:nvSpPr>
            <p:spPr bwMode="auto">
              <a:xfrm>
                <a:off x="2387" y="1004"/>
                <a:ext cx="357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Exec</a:t>
                </a:r>
              </a:p>
            </p:txBody>
          </p:sp>
        </p:grpSp>
        <p:grpSp>
          <p:nvGrpSpPr>
            <p:cNvPr id="29723" name="Group 51"/>
            <p:cNvGrpSpPr>
              <a:grpSpLocks/>
            </p:cNvGrpSpPr>
            <p:nvPr/>
          </p:nvGrpSpPr>
          <p:grpSpPr bwMode="auto">
            <a:xfrm>
              <a:off x="4114800" y="3740150"/>
              <a:ext cx="812800" cy="333375"/>
              <a:chOff x="2840" y="1004"/>
              <a:chExt cx="512" cy="210"/>
            </a:xfrm>
          </p:grpSpPr>
          <p:sp>
            <p:nvSpPr>
              <p:cNvPr id="29775" name="Rectangle 52"/>
              <p:cNvSpPr>
                <a:spLocks noChangeArrowheads="1"/>
              </p:cNvSpPr>
              <p:nvPr/>
            </p:nvSpPr>
            <p:spPr bwMode="auto">
              <a:xfrm>
                <a:off x="2840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29776" name="Rectangle 53"/>
              <p:cNvSpPr>
                <a:spLocks noChangeArrowheads="1"/>
              </p:cNvSpPr>
              <p:nvPr/>
            </p:nvSpPr>
            <p:spPr bwMode="auto">
              <a:xfrm>
                <a:off x="2915" y="1004"/>
                <a:ext cx="406" cy="2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Mem</a:t>
                </a:r>
              </a:p>
            </p:txBody>
          </p:sp>
        </p:grpSp>
        <p:grpSp>
          <p:nvGrpSpPr>
            <p:cNvPr id="29724" name="Group 54"/>
            <p:cNvGrpSpPr>
              <a:grpSpLocks/>
            </p:cNvGrpSpPr>
            <p:nvPr/>
          </p:nvGrpSpPr>
          <p:grpSpPr bwMode="auto">
            <a:xfrm>
              <a:off x="4953000" y="3740150"/>
              <a:ext cx="812800" cy="336550"/>
              <a:chOff x="3368" y="1004"/>
              <a:chExt cx="512" cy="212"/>
            </a:xfrm>
          </p:grpSpPr>
          <p:sp>
            <p:nvSpPr>
              <p:cNvPr id="29773" name="Rectangle 55"/>
              <p:cNvSpPr>
                <a:spLocks noChangeArrowheads="1"/>
              </p:cNvSpPr>
              <p:nvPr/>
            </p:nvSpPr>
            <p:spPr bwMode="auto">
              <a:xfrm>
                <a:off x="3368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29774" name="Rectangle 56"/>
              <p:cNvSpPr>
                <a:spLocks noChangeArrowheads="1"/>
              </p:cNvSpPr>
              <p:nvPr/>
            </p:nvSpPr>
            <p:spPr bwMode="auto">
              <a:xfrm>
                <a:off x="3443" y="1004"/>
                <a:ext cx="305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WB</a:t>
                </a:r>
              </a:p>
            </p:txBody>
          </p:sp>
        </p:grpSp>
        <p:sp>
          <p:nvSpPr>
            <p:cNvPr id="29725" name="Rectangle 57"/>
            <p:cNvSpPr>
              <a:spLocks noChangeArrowheads="1"/>
            </p:cNvSpPr>
            <p:nvPr/>
          </p:nvSpPr>
          <p:spPr bwMode="auto">
            <a:xfrm>
              <a:off x="596900" y="3746500"/>
              <a:ext cx="426502" cy="366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Calibri" charset="0"/>
                </a:rPr>
                <a:t>lw</a:t>
              </a:r>
            </a:p>
          </p:txBody>
        </p:sp>
        <p:grpSp>
          <p:nvGrpSpPr>
            <p:cNvPr id="29726" name="Group 58"/>
            <p:cNvGrpSpPr>
              <a:grpSpLocks/>
            </p:cNvGrpSpPr>
            <p:nvPr/>
          </p:nvGrpSpPr>
          <p:grpSpPr bwMode="auto">
            <a:xfrm>
              <a:off x="5791200" y="3282950"/>
              <a:ext cx="825500" cy="254000"/>
              <a:chOff x="3360" y="712"/>
              <a:chExt cx="520" cy="160"/>
            </a:xfrm>
          </p:grpSpPr>
          <p:sp>
            <p:nvSpPr>
              <p:cNvPr id="29769" name="Line 59"/>
              <p:cNvSpPr>
                <a:spLocks noChangeShapeType="1"/>
              </p:cNvSpPr>
              <p:nvPr/>
            </p:nvSpPr>
            <p:spPr bwMode="auto">
              <a:xfrm>
                <a:off x="3368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70" name="Line 60"/>
              <p:cNvSpPr>
                <a:spLocks noChangeShapeType="1"/>
              </p:cNvSpPr>
              <p:nvPr/>
            </p:nvSpPr>
            <p:spPr bwMode="auto">
              <a:xfrm>
                <a:off x="3360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71" name="Line 61"/>
              <p:cNvSpPr>
                <a:spLocks noChangeShapeType="1"/>
              </p:cNvSpPr>
              <p:nvPr/>
            </p:nvSpPr>
            <p:spPr bwMode="auto">
              <a:xfrm flipV="1">
                <a:off x="3648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72" name="Line 62"/>
              <p:cNvSpPr>
                <a:spLocks noChangeShapeType="1"/>
              </p:cNvSpPr>
              <p:nvPr/>
            </p:nvSpPr>
            <p:spPr bwMode="auto">
              <a:xfrm>
                <a:off x="3656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9727" name="Group 63"/>
            <p:cNvGrpSpPr>
              <a:grpSpLocks/>
            </p:cNvGrpSpPr>
            <p:nvPr/>
          </p:nvGrpSpPr>
          <p:grpSpPr bwMode="auto">
            <a:xfrm>
              <a:off x="6629400" y="3282950"/>
              <a:ext cx="825500" cy="254000"/>
              <a:chOff x="3360" y="712"/>
              <a:chExt cx="520" cy="160"/>
            </a:xfrm>
          </p:grpSpPr>
          <p:sp>
            <p:nvSpPr>
              <p:cNvPr id="29765" name="Line 64"/>
              <p:cNvSpPr>
                <a:spLocks noChangeShapeType="1"/>
              </p:cNvSpPr>
              <p:nvPr/>
            </p:nvSpPr>
            <p:spPr bwMode="auto">
              <a:xfrm>
                <a:off x="3368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66" name="Line 65"/>
              <p:cNvSpPr>
                <a:spLocks noChangeShapeType="1"/>
              </p:cNvSpPr>
              <p:nvPr/>
            </p:nvSpPr>
            <p:spPr bwMode="auto">
              <a:xfrm>
                <a:off x="3360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67" name="Line 66"/>
              <p:cNvSpPr>
                <a:spLocks noChangeShapeType="1"/>
              </p:cNvSpPr>
              <p:nvPr/>
            </p:nvSpPr>
            <p:spPr bwMode="auto">
              <a:xfrm flipV="1">
                <a:off x="3648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68" name="Line 67"/>
              <p:cNvSpPr>
                <a:spLocks noChangeShapeType="1"/>
              </p:cNvSpPr>
              <p:nvPr/>
            </p:nvSpPr>
            <p:spPr bwMode="auto">
              <a:xfrm>
                <a:off x="3656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9728" name="Group 68"/>
            <p:cNvGrpSpPr>
              <a:grpSpLocks/>
            </p:cNvGrpSpPr>
            <p:nvPr/>
          </p:nvGrpSpPr>
          <p:grpSpPr bwMode="auto">
            <a:xfrm>
              <a:off x="7467600" y="3282950"/>
              <a:ext cx="825500" cy="254000"/>
              <a:chOff x="3360" y="712"/>
              <a:chExt cx="520" cy="160"/>
            </a:xfrm>
          </p:grpSpPr>
          <p:sp>
            <p:nvSpPr>
              <p:cNvPr id="29761" name="Line 69"/>
              <p:cNvSpPr>
                <a:spLocks noChangeShapeType="1"/>
              </p:cNvSpPr>
              <p:nvPr/>
            </p:nvSpPr>
            <p:spPr bwMode="auto">
              <a:xfrm>
                <a:off x="3368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62" name="Line 70"/>
              <p:cNvSpPr>
                <a:spLocks noChangeShapeType="1"/>
              </p:cNvSpPr>
              <p:nvPr/>
            </p:nvSpPr>
            <p:spPr bwMode="auto">
              <a:xfrm>
                <a:off x="3360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63" name="Line 71"/>
              <p:cNvSpPr>
                <a:spLocks noChangeShapeType="1"/>
              </p:cNvSpPr>
              <p:nvPr/>
            </p:nvSpPr>
            <p:spPr bwMode="auto">
              <a:xfrm flipV="1">
                <a:off x="3648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64" name="Line 72"/>
              <p:cNvSpPr>
                <a:spLocks noChangeShapeType="1"/>
              </p:cNvSpPr>
              <p:nvPr/>
            </p:nvSpPr>
            <p:spPr bwMode="auto">
              <a:xfrm>
                <a:off x="3656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9729" name="Rectangle 73"/>
            <p:cNvSpPr>
              <a:spLocks noChangeArrowheads="1"/>
            </p:cNvSpPr>
            <p:nvPr/>
          </p:nvSpPr>
          <p:spPr bwMode="auto">
            <a:xfrm>
              <a:off x="6553200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7</a:t>
              </a:r>
            </a:p>
          </p:txBody>
        </p:sp>
        <p:sp>
          <p:nvSpPr>
            <p:cNvPr id="29730" name="Line 74"/>
            <p:cNvSpPr>
              <a:spLocks noChangeShapeType="1"/>
            </p:cNvSpPr>
            <p:nvPr/>
          </p:nvSpPr>
          <p:spPr bwMode="auto">
            <a:xfrm flipV="1">
              <a:off x="6629400" y="29019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31" name="Line 75"/>
            <p:cNvSpPr>
              <a:spLocks noChangeShapeType="1"/>
            </p:cNvSpPr>
            <p:nvPr/>
          </p:nvSpPr>
          <p:spPr bwMode="auto">
            <a:xfrm flipV="1">
              <a:off x="7467600" y="29019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32" name="Line 76"/>
            <p:cNvSpPr>
              <a:spLocks noChangeShapeType="1"/>
            </p:cNvSpPr>
            <p:nvPr/>
          </p:nvSpPr>
          <p:spPr bwMode="auto">
            <a:xfrm flipV="1">
              <a:off x="8305800" y="29019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33" name="Rectangle 77"/>
            <p:cNvSpPr>
              <a:spLocks noChangeArrowheads="1"/>
            </p:cNvSpPr>
            <p:nvPr/>
          </p:nvSpPr>
          <p:spPr bwMode="auto">
            <a:xfrm>
              <a:off x="5715000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6</a:t>
              </a:r>
            </a:p>
          </p:txBody>
        </p:sp>
        <p:sp>
          <p:nvSpPr>
            <p:cNvPr id="29734" name="Rectangle 78"/>
            <p:cNvSpPr>
              <a:spLocks noChangeArrowheads="1"/>
            </p:cNvSpPr>
            <p:nvPr/>
          </p:nvSpPr>
          <p:spPr bwMode="auto">
            <a:xfrm>
              <a:off x="7391400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8</a:t>
              </a:r>
            </a:p>
          </p:txBody>
        </p:sp>
        <p:sp>
          <p:nvSpPr>
            <p:cNvPr id="29735" name="Rectangle 79"/>
            <p:cNvSpPr>
              <a:spLocks noChangeArrowheads="1"/>
            </p:cNvSpPr>
            <p:nvPr/>
          </p:nvSpPr>
          <p:spPr bwMode="auto">
            <a:xfrm>
              <a:off x="609600" y="4225925"/>
              <a:ext cx="454025" cy="363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Calibri" charset="0"/>
                </a:rPr>
                <a:t>sw</a:t>
              </a:r>
            </a:p>
          </p:txBody>
        </p:sp>
        <p:grpSp>
          <p:nvGrpSpPr>
            <p:cNvPr id="29736" name="Group 81"/>
            <p:cNvGrpSpPr>
              <a:grpSpLocks/>
            </p:cNvGrpSpPr>
            <p:nvPr/>
          </p:nvGrpSpPr>
          <p:grpSpPr bwMode="auto">
            <a:xfrm>
              <a:off x="2438400" y="4197350"/>
              <a:ext cx="812800" cy="336550"/>
              <a:chOff x="1256" y="1004"/>
              <a:chExt cx="512" cy="212"/>
            </a:xfrm>
          </p:grpSpPr>
          <p:sp>
            <p:nvSpPr>
              <p:cNvPr id="29759" name="Rectangle 82"/>
              <p:cNvSpPr>
                <a:spLocks noChangeArrowheads="1"/>
              </p:cNvSpPr>
              <p:nvPr/>
            </p:nvSpPr>
            <p:spPr bwMode="auto">
              <a:xfrm>
                <a:off x="1256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29760" name="Rectangle 83"/>
              <p:cNvSpPr>
                <a:spLocks noChangeArrowheads="1"/>
              </p:cNvSpPr>
              <p:nvPr/>
            </p:nvSpPr>
            <p:spPr bwMode="auto">
              <a:xfrm>
                <a:off x="1293" y="1004"/>
                <a:ext cx="416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Fetch</a:t>
                </a:r>
              </a:p>
            </p:txBody>
          </p:sp>
        </p:grpSp>
        <p:sp>
          <p:nvSpPr>
            <p:cNvPr id="29737" name="Rectangle 85"/>
            <p:cNvSpPr>
              <a:spLocks noChangeArrowheads="1"/>
            </p:cNvSpPr>
            <p:nvPr/>
          </p:nvSpPr>
          <p:spPr bwMode="auto">
            <a:xfrm>
              <a:off x="3276600" y="4216400"/>
              <a:ext cx="8128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29738" name="Rectangle 86"/>
            <p:cNvSpPr>
              <a:spLocks noChangeArrowheads="1"/>
            </p:cNvSpPr>
            <p:nvPr/>
          </p:nvSpPr>
          <p:spPr bwMode="auto">
            <a:xfrm>
              <a:off x="3409950" y="4197350"/>
              <a:ext cx="50334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Dec</a:t>
              </a:r>
            </a:p>
          </p:txBody>
        </p:sp>
        <p:grpSp>
          <p:nvGrpSpPr>
            <p:cNvPr id="29739" name="Group 87"/>
            <p:cNvGrpSpPr>
              <a:grpSpLocks/>
            </p:cNvGrpSpPr>
            <p:nvPr/>
          </p:nvGrpSpPr>
          <p:grpSpPr bwMode="auto">
            <a:xfrm>
              <a:off x="4114800" y="4197350"/>
              <a:ext cx="812800" cy="336550"/>
              <a:chOff x="2312" y="1004"/>
              <a:chExt cx="512" cy="212"/>
            </a:xfrm>
          </p:grpSpPr>
          <p:sp>
            <p:nvSpPr>
              <p:cNvPr id="29757" name="Rectangle 88"/>
              <p:cNvSpPr>
                <a:spLocks noChangeArrowheads="1"/>
              </p:cNvSpPr>
              <p:nvPr/>
            </p:nvSpPr>
            <p:spPr bwMode="auto">
              <a:xfrm>
                <a:off x="2312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29758" name="Rectangle 89"/>
              <p:cNvSpPr>
                <a:spLocks noChangeArrowheads="1"/>
              </p:cNvSpPr>
              <p:nvPr/>
            </p:nvSpPr>
            <p:spPr bwMode="auto">
              <a:xfrm>
                <a:off x="2387" y="1004"/>
                <a:ext cx="357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Exec</a:t>
                </a:r>
              </a:p>
            </p:txBody>
          </p:sp>
        </p:grpSp>
        <p:grpSp>
          <p:nvGrpSpPr>
            <p:cNvPr id="29740" name="Group 90"/>
            <p:cNvGrpSpPr>
              <a:grpSpLocks/>
            </p:cNvGrpSpPr>
            <p:nvPr/>
          </p:nvGrpSpPr>
          <p:grpSpPr bwMode="auto">
            <a:xfrm>
              <a:off x="4953000" y="4197350"/>
              <a:ext cx="812800" cy="333375"/>
              <a:chOff x="2840" y="1004"/>
              <a:chExt cx="512" cy="210"/>
            </a:xfrm>
          </p:grpSpPr>
          <p:sp>
            <p:nvSpPr>
              <p:cNvPr id="29755" name="Rectangle 91"/>
              <p:cNvSpPr>
                <a:spLocks noChangeArrowheads="1"/>
              </p:cNvSpPr>
              <p:nvPr/>
            </p:nvSpPr>
            <p:spPr bwMode="auto">
              <a:xfrm>
                <a:off x="2840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29756" name="Rectangle 92"/>
              <p:cNvSpPr>
                <a:spLocks noChangeArrowheads="1"/>
              </p:cNvSpPr>
              <p:nvPr/>
            </p:nvSpPr>
            <p:spPr bwMode="auto">
              <a:xfrm>
                <a:off x="2915" y="1004"/>
                <a:ext cx="406" cy="2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Mem</a:t>
                </a:r>
              </a:p>
            </p:txBody>
          </p:sp>
        </p:grpSp>
        <p:sp>
          <p:nvSpPr>
            <p:cNvPr id="29741" name="Rectangle 94"/>
            <p:cNvSpPr>
              <a:spLocks noChangeArrowheads="1"/>
            </p:cNvSpPr>
            <p:nvPr/>
          </p:nvSpPr>
          <p:spPr bwMode="auto">
            <a:xfrm>
              <a:off x="5791200" y="4216400"/>
              <a:ext cx="8128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800">
                  <a:solidFill>
                    <a:srgbClr val="000000"/>
                  </a:solidFill>
                  <a:latin typeface="Calibri" charset="0"/>
                </a:rPr>
                <a:t>WB</a:t>
              </a:r>
            </a:p>
          </p:txBody>
        </p:sp>
        <p:sp>
          <p:nvSpPr>
            <p:cNvPr id="29742" name="Rectangle 96"/>
            <p:cNvSpPr>
              <a:spLocks noChangeArrowheads="1"/>
            </p:cNvSpPr>
            <p:nvPr/>
          </p:nvSpPr>
          <p:spPr bwMode="auto">
            <a:xfrm>
              <a:off x="609600" y="4683125"/>
              <a:ext cx="544433" cy="3667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Calibri" charset="0"/>
                </a:rPr>
                <a:t>add</a:t>
              </a:r>
            </a:p>
          </p:txBody>
        </p:sp>
        <p:grpSp>
          <p:nvGrpSpPr>
            <p:cNvPr id="29743" name="Group 98"/>
            <p:cNvGrpSpPr>
              <a:grpSpLocks/>
            </p:cNvGrpSpPr>
            <p:nvPr/>
          </p:nvGrpSpPr>
          <p:grpSpPr bwMode="auto">
            <a:xfrm>
              <a:off x="3276600" y="4654550"/>
              <a:ext cx="812800" cy="336550"/>
              <a:chOff x="1256" y="1004"/>
              <a:chExt cx="512" cy="212"/>
            </a:xfrm>
          </p:grpSpPr>
          <p:sp>
            <p:nvSpPr>
              <p:cNvPr id="29753" name="Rectangle 99"/>
              <p:cNvSpPr>
                <a:spLocks noChangeArrowheads="1"/>
              </p:cNvSpPr>
              <p:nvPr/>
            </p:nvSpPr>
            <p:spPr bwMode="auto">
              <a:xfrm>
                <a:off x="1256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29754" name="Rectangle 100"/>
              <p:cNvSpPr>
                <a:spLocks noChangeArrowheads="1"/>
              </p:cNvSpPr>
              <p:nvPr/>
            </p:nvSpPr>
            <p:spPr bwMode="auto">
              <a:xfrm>
                <a:off x="1293" y="1004"/>
                <a:ext cx="416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Fetch</a:t>
                </a:r>
              </a:p>
            </p:txBody>
          </p:sp>
        </p:grpSp>
        <p:sp>
          <p:nvSpPr>
            <p:cNvPr id="29744" name="Rectangle 102"/>
            <p:cNvSpPr>
              <a:spLocks noChangeArrowheads="1"/>
            </p:cNvSpPr>
            <p:nvPr/>
          </p:nvSpPr>
          <p:spPr bwMode="auto">
            <a:xfrm>
              <a:off x="4114800" y="4673600"/>
              <a:ext cx="8128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29745" name="Rectangle 103"/>
            <p:cNvSpPr>
              <a:spLocks noChangeArrowheads="1"/>
            </p:cNvSpPr>
            <p:nvPr/>
          </p:nvSpPr>
          <p:spPr bwMode="auto">
            <a:xfrm>
              <a:off x="4248150" y="4654550"/>
              <a:ext cx="50334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Dec</a:t>
              </a:r>
            </a:p>
          </p:txBody>
        </p:sp>
        <p:grpSp>
          <p:nvGrpSpPr>
            <p:cNvPr id="29746" name="Group 104"/>
            <p:cNvGrpSpPr>
              <a:grpSpLocks/>
            </p:cNvGrpSpPr>
            <p:nvPr/>
          </p:nvGrpSpPr>
          <p:grpSpPr bwMode="auto">
            <a:xfrm>
              <a:off x="4953000" y="4654550"/>
              <a:ext cx="812800" cy="336550"/>
              <a:chOff x="2312" y="1004"/>
              <a:chExt cx="512" cy="212"/>
            </a:xfrm>
          </p:grpSpPr>
          <p:sp>
            <p:nvSpPr>
              <p:cNvPr id="29751" name="Rectangle 105"/>
              <p:cNvSpPr>
                <a:spLocks noChangeArrowheads="1"/>
              </p:cNvSpPr>
              <p:nvPr/>
            </p:nvSpPr>
            <p:spPr bwMode="auto">
              <a:xfrm>
                <a:off x="2312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29752" name="Rectangle 106"/>
              <p:cNvSpPr>
                <a:spLocks noChangeArrowheads="1"/>
              </p:cNvSpPr>
              <p:nvPr/>
            </p:nvSpPr>
            <p:spPr bwMode="auto">
              <a:xfrm>
                <a:off x="2387" y="1004"/>
                <a:ext cx="357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Exec</a:t>
                </a:r>
              </a:p>
            </p:txBody>
          </p:sp>
        </p:grpSp>
        <p:sp>
          <p:nvSpPr>
            <p:cNvPr id="29747" name="Rectangle 108"/>
            <p:cNvSpPr>
              <a:spLocks noChangeArrowheads="1"/>
            </p:cNvSpPr>
            <p:nvPr/>
          </p:nvSpPr>
          <p:spPr bwMode="auto">
            <a:xfrm>
              <a:off x="5791200" y="4673600"/>
              <a:ext cx="8128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800">
                  <a:solidFill>
                    <a:srgbClr val="000000"/>
                  </a:solidFill>
                  <a:latin typeface="Calibri" charset="0"/>
                </a:rPr>
                <a:t>MEM</a:t>
              </a:r>
            </a:p>
          </p:txBody>
        </p:sp>
        <p:grpSp>
          <p:nvGrpSpPr>
            <p:cNvPr id="29748" name="Group 110"/>
            <p:cNvGrpSpPr>
              <a:grpSpLocks/>
            </p:cNvGrpSpPr>
            <p:nvPr/>
          </p:nvGrpSpPr>
          <p:grpSpPr bwMode="auto">
            <a:xfrm>
              <a:off x="6629400" y="4654550"/>
              <a:ext cx="812800" cy="336550"/>
              <a:chOff x="3368" y="1004"/>
              <a:chExt cx="512" cy="212"/>
            </a:xfrm>
          </p:grpSpPr>
          <p:sp>
            <p:nvSpPr>
              <p:cNvPr id="29749" name="Rectangle 111"/>
              <p:cNvSpPr>
                <a:spLocks noChangeArrowheads="1"/>
              </p:cNvSpPr>
              <p:nvPr/>
            </p:nvSpPr>
            <p:spPr bwMode="auto">
              <a:xfrm>
                <a:off x="3368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29750" name="Rectangle 112"/>
              <p:cNvSpPr>
                <a:spLocks noChangeArrowheads="1"/>
              </p:cNvSpPr>
              <p:nvPr/>
            </p:nvSpPr>
            <p:spPr bwMode="auto">
              <a:xfrm>
                <a:off x="3443" y="1004"/>
                <a:ext cx="305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WB</a:t>
                </a:r>
              </a:p>
            </p:txBody>
          </p:sp>
        </p:grpSp>
      </p:grpSp>
      <p:sp>
        <p:nvSpPr>
          <p:cNvPr id="29700" name="Rectangle 3"/>
          <p:cNvSpPr txBox="1">
            <a:spLocks noChangeArrowheads="1"/>
          </p:cNvSpPr>
          <p:nvPr/>
        </p:nvSpPr>
        <p:spPr bwMode="auto">
          <a:xfrm>
            <a:off x="5105400" y="2133600"/>
            <a:ext cx="2819400" cy="544513"/>
          </a:xfrm>
          <a:prstGeom prst="rect">
            <a:avLst/>
          </a:prstGeom>
          <a:solidFill>
            <a:srgbClr val="B3D1F0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 indent="-2032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accent1"/>
              </a:buClr>
              <a:buFont typeface="Times" charset="0"/>
              <a:buNone/>
            </a:pPr>
            <a:r>
              <a:rPr lang="en-US" altLang="en-US" sz="1600" i="1">
                <a:solidFill>
                  <a:schemeClr val="tx2"/>
                </a:solidFill>
                <a:latin typeface="Calibri" charset="0"/>
              </a:rPr>
              <a:t>Number of laundries finished in one evening increases </a:t>
            </a:r>
          </a:p>
        </p:txBody>
      </p:sp>
      <p:sp>
        <p:nvSpPr>
          <p:cNvPr id="29701" name="Rectangle 3"/>
          <p:cNvSpPr txBox="1">
            <a:spLocks noChangeArrowheads="1"/>
          </p:cNvSpPr>
          <p:nvPr/>
        </p:nvSpPr>
        <p:spPr bwMode="auto">
          <a:xfrm>
            <a:off x="5105400" y="2895600"/>
            <a:ext cx="2819400" cy="544513"/>
          </a:xfrm>
          <a:prstGeom prst="rect">
            <a:avLst/>
          </a:prstGeom>
          <a:solidFill>
            <a:srgbClr val="B3D1F0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 indent="-2032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accent1"/>
              </a:buClr>
              <a:buFont typeface="Times" charset="0"/>
              <a:buNone/>
            </a:pPr>
            <a:r>
              <a:rPr lang="en-US" altLang="en-US" sz="1600" i="1">
                <a:solidFill>
                  <a:schemeClr val="tx2"/>
                </a:solidFill>
                <a:latin typeface="Calibri" charset="0"/>
              </a:rPr>
              <a:t>Alice still needs 1.5 hours to complete her laundry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Pipelining and Clock Cycle Time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2057400"/>
          </a:xfrm>
        </p:spPr>
        <p:txBody>
          <a:bodyPr/>
          <a:lstStyle/>
          <a:p>
            <a:pPr marL="288925" indent="-176213">
              <a:lnSpc>
                <a:spcPct val="85000"/>
              </a:lnSpc>
              <a:spcBef>
                <a:spcPct val="40000"/>
              </a:spcBef>
              <a:buFont typeface="Times" charset="0"/>
              <a:buNone/>
            </a:pPr>
            <a:r>
              <a:rPr lang="en-US" altLang="en-US" sz="2200">
                <a:latin typeface="Optima" charset="0"/>
              </a:rPr>
              <a:t>The length of a pipeline stage equals the clock cycle time</a:t>
            </a:r>
          </a:p>
          <a:p>
            <a:pPr marL="688975" lvl="1" indent="-176213">
              <a:lnSpc>
                <a:spcPct val="85000"/>
              </a:lnSpc>
              <a:spcBef>
                <a:spcPct val="40000"/>
              </a:spcBef>
              <a:buFont typeface="Arial" charset="0"/>
              <a:buChar char="•"/>
            </a:pPr>
            <a:r>
              <a:rPr lang="en-US" altLang="en-US" sz="1800">
                <a:latin typeface="Optima" charset="0"/>
              </a:rPr>
              <a:t>Increased latency for some instructions </a:t>
            </a:r>
          </a:p>
          <a:p>
            <a:pPr marL="1031875" lvl="2" indent="-176213">
              <a:lnSpc>
                <a:spcPct val="85000"/>
              </a:lnSpc>
              <a:spcBef>
                <a:spcPct val="40000"/>
              </a:spcBef>
              <a:buFont typeface="Arial" charset="0"/>
              <a:buChar char="•"/>
            </a:pPr>
            <a:r>
              <a:rPr lang="en-US" altLang="en-US" sz="1400">
                <a:latin typeface="Optima" charset="0"/>
              </a:rPr>
              <a:t>Latency is sum of all stages, even if some stages are unused (wasted cycles)</a:t>
            </a:r>
          </a:p>
          <a:p>
            <a:pPr marL="1031875" lvl="2" indent="-176213">
              <a:lnSpc>
                <a:spcPct val="85000"/>
              </a:lnSpc>
              <a:spcBef>
                <a:spcPct val="40000"/>
              </a:spcBef>
              <a:buFont typeface="Arial" charset="0"/>
              <a:buChar char="•"/>
            </a:pPr>
            <a:r>
              <a:rPr lang="en-US" altLang="en-US" sz="1400">
                <a:latin typeface="Optima" charset="0"/>
              </a:rPr>
              <a:t>An ALU instruction that could execute in 2 cycles might need 4</a:t>
            </a:r>
            <a:endParaRPr lang="en-US" altLang="en-US" sz="1800">
              <a:latin typeface="Optima" charset="0"/>
            </a:endParaRPr>
          </a:p>
          <a:p>
            <a:pPr marL="688975" lvl="1" indent="-176213">
              <a:lnSpc>
                <a:spcPct val="85000"/>
              </a:lnSpc>
              <a:spcBef>
                <a:spcPct val="40000"/>
              </a:spcBef>
              <a:buFont typeface="Arial" charset="0"/>
              <a:buChar char="•"/>
            </a:pPr>
            <a:r>
              <a:rPr lang="en-US" altLang="en-US" sz="1800">
                <a:latin typeface="Optima" charset="0"/>
              </a:rPr>
              <a:t>Clock cycle time is limited by the slowest stage</a:t>
            </a:r>
          </a:p>
          <a:p>
            <a:pPr marL="1031875" lvl="2" indent="-176213">
              <a:lnSpc>
                <a:spcPct val="85000"/>
              </a:lnSpc>
              <a:spcBef>
                <a:spcPct val="40000"/>
              </a:spcBef>
              <a:buFont typeface="Arial" charset="0"/>
              <a:buChar char="•"/>
            </a:pPr>
            <a:r>
              <a:rPr lang="en-US" altLang="en-US" sz="1600">
                <a:latin typeface="Optima" charset="0"/>
              </a:rPr>
              <a:t>for some stages don’</a:t>
            </a:r>
            <a:r>
              <a:rPr lang="en-US" altLang="ja-JP" sz="1600">
                <a:latin typeface="Optima" charset="0"/>
              </a:rPr>
              <a:t>t need the whole clock cycle (e.g., WB)</a:t>
            </a:r>
          </a:p>
          <a:p>
            <a:pPr marL="288925" indent="-176213"/>
            <a:endParaRPr lang="en-US" altLang="en-US">
              <a:latin typeface="Optima" charset="0"/>
            </a:endParaRPr>
          </a:p>
        </p:txBody>
      </p:sp>
      <p:grpSp>
        <p:nvGrpSpPr>
          <p:cNvPr id="30723" name="Group 109"/>
          <p:cNvGrpSpPr>
            <a:grpSpLocks/>
          </p:cNvGrpSpPr>
          <p:nvPr/>
        </p:nvGrpSpPr>
        <p:grpSpPr bwMode="auto">
          <a:xfrm>
            <a:off x="609600" y="3886200"/>
            <a:ext cx="7708900" cy="2154238"/>
            <a:chOff x="596900" y="2895600"/>
            <a:chExt cx="7708900" cy="2154303"/>
          </a:xfrm>
        </p:grpSpPr>
        <p:grpSp>
          <p:nvGrpSpPr>
            <p:cNvPr id="31748" name="Group 4"/>
            <p:cNvGrpSpPr>
              <a:grpSpLocks/>
            </p:cNvGrpSpPr>
            <p:nvPr/>
          </p:nvGrpSpPr>
          <p:grpSpPr bwMode="auto">
            <a:xfrm>
              <a:off x="1587500" y="3276600"/>
              <a:ext cx="825500" cy="254000"/>
              <a:chOff x="1248" y="712"/>
              <a:chExt cx="520" cy="160"/>
            </a:xfrm>
          </p:grpSpPr>
          <p:sp>
            <p:nvSpPr>
              <p:cNvPr id="31847" name="Line 5"/>
              <p:cNvSpPr>
                <a:spLocks noChangeShapeType="1"/>
              </p:cNvSpPr>
              <p:nvPr/>
            </p:nvSpPr>
            <p:spPr bwMode="auto">
              <a:xfrm>
                <a:off x="1256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48" name="Line 6"/>
              <p:cNvSpPr>
                <a:spLocks noChangeShapeType="1"/>
              </p:cNvSpPr>
              <p:nvPr/>
            </p:nvSpPr>
            <p:spPr bwMode="auto">
              <a:xfrm>
                <a:off x="1248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49" name="Line 7"/>
              <p:cNvSpPr>
                <a:spLocks noChangeShapeType="1"/>
              </p:cNvSpPr>
              <p:nvPr/>
            </p:nvSpPr>
            <p:spPr bwMode="auto">
              <a:xfrm flipV="1">
                <a:off x="1536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50" name="Line 8"/>
              <p:cNvSpPr>
                <a:spLocks noChangeShapeType="1"/>
              </p:cNvSpPr>
              <p:nvPr/>
            </p:nvSpPr>
            <p:spPr bwMode="auto">
              <a:xfrm>
                <a:off x="1544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1749" name="Group 9"/>
            <p:cNvGrpSpPr>
              <a:grpSpLocks/>
            </p:cNvGrpSpPr>
            <p:nvPr/>
          </p:nvGrpSpPr>
          <p:grpSpPr bwMode="auto">
            <a:xfrm>
              <a:off x="2425700" y="3276600"/>
              <a:ext cx="825500" cy="254000"/>
              <a:chOff x="1776" y="712"/>
              <a:chExt cx="520" cy="160"/>
            </a:xfrm>
          </p:grpSpPr>
          <p:sp>
            <p:nvSpPr>
              <p:cNvPr id="31843" name="Line 10"/>
              <p:cNvSpPr>
                <a:spLocks noChangeShapeType="1"/>
              </p:cNvSpPr>
              <p:nvPr/>
            </p:nvSpPr>
            <p:spPr bwMode="auto">
              <a:xfrm>
                <a:off x="1784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44" name="Line 11"/>
              <p:cNvSpPr>
                <a:spLocks noChangeShapeType="1"/>
              </p:cNvSpPr>
              <p:nvPr/>
            </p:nvSpPr>
            <p:spPr bwMode="auto">
              <a:xfrm>
                <a:off x="1776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45" name="Line 12"/>
              <p:cNvSpPr>
                <a:spLocks noChangeShapeType="1"/>
              </p:cNvSpPr>
              <p:nvPr/>
            </p:nvSpPr>
            <p:spPr bwMode="auto">
              <a:xfrm flipV="1">
                <a:off x="2064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46" name="Line 13"/>
              <p:cNvSpPr>
                <a:spLocks noChangeShapeType="1"/>
              </p:cNvSpPr>
              <p:nvPr/>
            </p:nvSpPr>
            <p:spPr bwMode="auto">
              <a:xfrm>
                <a:off x="2072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1750" name="Group 14"/>
            <p:cNvGrpSpPr>
              <a:grpSpLocks/>
            </p:cNvGrpSpPr>
            <p:nvPr/>
          </p:nvGrpSpPr>
          <p:grpSpPr bwMode="auto">
            <a:xfrm>
              <a:off x="3263900" y="3276600"/>
              <a:ext cx="825500" cy="254000"/>
              <a:chOff x="2304" y="712"/>
              <a:chExt cx="520" cy="160"/>
            </a:xfrm>
          </p:grpSpPr>
          <p:sp>
            <p:nvSpPr>
              <p:cNvPr id="31839" name="Line 15"/>
              <p:cNvSpPr>
                <a:spLocks noChangeShapeType="1"/>
              </p:cNvSpPr>
              <p:nvPr/>
            </p:nvSpPr>
            <p:spPr bwMode="auto">
              <a:xfrm>
                <a:off x="2312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40" name="Line 16"/>
              <p:cNvSpPr>
                <a:spLocks noChangeShapeType="1"/>
              </p:cNvSpPr>
              <p:nvPr/>
            </p:nvSpPr>
            <p:spPr bwMode="auto">
              <a:xfrm>
                <a:off x="2304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41" name="Line 17"/>
              <p:cNvSpPr>
                <a:spLocks noChangeShapeType="1"/>
              </p:cNvSpPr>
              <p:nvPr/>
            </p:nvSpPr>
            <p:spPr bwMode="auto">
              <a:xfrm flipV="1">
                <a:off x="2592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42" name="Line 18"/>
              <p:cNvSpPr>
                <a:spLocks noChangeShapeType="1"/>
              </p:cNvSpPr>
              <p:nvPr/>
            </p:nvSpPr>
            <p:spPr bwMode="auto">
              <a:xfrm>
                <a:off x="2600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1751" name="Group 19"/>
            <p:cNvGrpSpPr>
              <a:grpSpLocks/>
            </p:cNvGrpSpPr>
            <p:nvPr/>
          </p:nvGrpSpPr>
          <p:grpSpPr bwMode="auto">
            <a:xfrm>
              <a:off x="4102100" y="3276600"/>
              <a:ext cx="825500" cy="254000"/>
              <a:chOff x="2832" y="712"/>
              <a:chExt cx="520" cy="160"/>
            </a:xfrm>
          </p:grpSpPr>
          <p:sp>
            <p:nvSpPr>
              <p:cNvPr id="31835" name="Line 20"/>
              <p:cNvSpPr>
                <a:spLocks noChangeShapeType="1"/>
              </p:cNvSpPr>
              <p:nvPr/>
            </p:nvSpPr>
            <p:spPr bwMode="auto">
              <a:xfrm>
                <a:off x="2840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36" name="Line 21"/>
              <p:cNvSpPr>
                <a:spLocks noChangeShapeType="1"/>
              </p:cNvSpPr>
              <p:nvPr/>
            </p:nvSpPr>
            <p:spPr bwMode="auto">
              <a:xfrm>
                <a:off x="2832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37" name="Line 22"/>
              <p:cNvSpPr>
                <a:spLocks noChangeShapeType="1"/>
              </p:cNvSpPr>
              <p:nvPr/>
            </p:nvSpPr>
            <p:spPr bwMode="auto">
              <a:xfrm flipV="1">
                <a:off x="3120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38" name="Line 23"/>
              <p:cNvSpPr>
                <a:spLocks noChangeShapeType="1"/>
              </p:cNvSpPr>
              <p:nvPr/>
            </p:nvSpPr>
            <p:spPr bwMode="auto">
              <a:xfrm>
                <a:off x="3128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1752" name="Group 24"/>
            <p:cNvGrpSpPr>
              <a:grpSpLocks/>
            </p:cNvGrpSpPr>
            <p:nvPr/>
          </p:nvGrpSpPr>
          <p:grpSpPr bwMode="auto">
            <a:xfrm>
              <a:off x="4940300" y="3276600"/>
              <a:ext cx="825500" cy="254000"/>
              <a:chOff x="3360" y="712"/>
              <a:chExt cx="520" cy="160"/>
            </a:xfrm>
          </p:grpSpPr>
          <p:sp>
            <p:nvSpPr>
              <p:cNvPr id="31831" name="Line 25"/>
              <p:cNvSpPr>
                <a:spLocks noChangeShapeType="1"/>
              </p:cNvSpPr>
              <p:nvPr/>
            </p:nvSpPr>
            <p:spPr bwMode="auto">
              <a:xfrm>
                <a:off x="3368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32" name="Line 26"/>
              <p:cNvSpPr>
                <a:spLocks noChangeShapeType="1"/>
              </p:cNvSpPr>
              <p:nvPr/>
            </p:nvSpPr>
            <p:spPr bwMode="auto">
              <a:xfrm>
                <a:off x="3360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33" name="Line 27"/>
              <p:cNvSpPr>
                <a:spLocks noChangeShapeType="1"/>
              </p:cNvSpPr>
              <p:nvPr/>
            </p:nvSpPr>
            <p:spPr bwMode="auto">
              <a:xfrm flipV="1">
                <a:off x="3648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34" name="Line 28"/>
              <p:cNvSpPr>
                <a:spLocks noChangeShapeType="1"/>
              </p:cNvSpPr>
              <p:nvPr/>
            </p:nvSpPr>
            <p:spPr bwMode="auto">
              <a:xfrm>
                <a:off x="3656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1753" name="Line 29"/>
            <p:cNvSpPr>
              <a:spLocks noChangeShapeType="1"/>
            </p:cNvSpPr>
            <p:nvPr/>
          </p:nvSpPr>
          <p:spPr bwMode="auto">
            <a:xfrm>
              <a:off x="1219200" y="3289300"/>
              <a:ext cx="355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54" name="Line 30"/>
            <p:cNvSpPr>
              <a:spLocks noChangeShapeType="1"/>
            </p:cNvSpPr>
            <p:nvPr/>
          </p:nvSpPr>
          <p:spPr bwMode="auto">
            <a:xfrm flipV="1">
              <a:off x="15875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55" name="Line 31"/>
            <p:cNvSpPr>
              <a:spLocks noChangeShapeType="1"/>
            </p:cNvSpPr>
            <p:nvPr/>
          </p:nvSpPr>
          <p:spPr bwMode="auto">
            <a:xfrm flipV="1">
              <a:off x="24257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56" name="Rectangle 32"/>
            <p:cNvSpPr>
              <a:spLocks noChangeArrowheads="1"/>
            </p:cNvSpPr>
            <p:nvPr/>
          </p:nvSpPr>
          <p:spPr bwMode="auto">
            <a:xfrm>
              <a:off x="1524000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1</a:t>
              </a:r>
            </a:p>
          </p:txBody>
        </p:sp>
        <p:sp>
          <p:nvSpPr>
            <p:cNvPr id="31757" name="Rectangle 33"/>
            <p:cNvSpPr>
              <a:spLocks noChangeArrowheads="1"/>
            </p:cNvSpPr>
            <p:nvPr/>
          </p:nvSpPr>
          <p:spPr bwMode="auto">
            <a:xfrm>
              <a:off x="2405063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2</a:t>
              </a:r>
            </a:p>
          </p:txBody>
        </p:sp>
        <p:sp>
          <p:nvSpPr>
            <p:cNvPr id="31758" name="Line 34"/>
            <p:cNvSpPr>
              <a:spLocks noChangeShapeType="1"/>
            </p:cNvSpPr>
            <p:nvPr/>
          </p:nvSpPr>
          <p:spPr bwMode="auto">
            <a:xfrm flipV="1">
              <a:off x="32639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59" name="Line 35"/>
            <p:cNvSpPr>
              <a:spLocks noChangeShapeType="1"/>
            </p:cNvSpPr>
            <p:nvPr/>
          </p:nvSpPr>
          <p:spPr bwMode="auto">
            <a:xfrm flipV="1">
              <a:off x="41021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0" name="Line 36"/>
            <p:cNvSpPr>
              <a:spLocks noChangeShapeType="1"/>
            </p:cNvSpPr>
            <p:nvPr/>
          </p:nvSpPr>
          <p:spPr bwMode="auto">
            <a:xfrm flipV="1">
              <a:off x="49403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1" name="Line 37"/>
            <p:cNvSpPr>
              <a:spLocks noChangeShapeType="1"/>
            </p:cNvSpPr>
            <p:nvPr/>
          </p:nvSpPr>
          <p:spPr bwMode="auto">
            <a:xfrm flipV="1">
              <a:off x="5778500" y="289560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2" name="Rectangle 38"/>
            <p:cNvSpPr>
              <a:spLocks noChangeArrowheads="1"/>
            </p:cNvSpPr>
            <p:nvPr/>
          </p:nvSpPr>
          <p:spPr bwMode="auto">
            <a:xfrm>
              <a:off x="3319463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3</a:t>
              </a:r>
            </a:p>
          </p:txBody>
        </p:sp>
        <p:sp>
          <p:nvSpPr>
            <p:cNvPr id="31763" name="Rectangle 39"/>
            <p:cNvSpPr>
              <a:spLocks noChangeArrowheads="1"/>
            </p:cNvSpPr>
            <p:nvPr/>
          </p:nvSpPr>
          <p:spPr bwMode="auto">
            <a:xfrm>
              <a:off x="4081463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4</a:t>
              </a:r>
            </a:p>
          </p:txBody>
        </p:sp>
        <p:sp>
          <p:nvSpPr>
            <p:cNvPr id="31764" name="Rectangle 40"/>
            <p:cNvSpPr>
              <a:spLocks noChangeArrowheads="1"/>
            </p:cNvSpPr>
            <p:nvPr/>
          </p:nvSpPr>
          <p:spPr bwMode="auto">
            <a:xfrm>
              <a:off x="4919663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5</a:t>
              </a:r>
            </a:p>
          </p:txBody>
        </p:sp>
        <p:grpSp>
          <p:nvGrpSpPr>
            <p:cNvPr id="31765" name="Group 42"/>
            <p:cNvGrpSpPr>
              <a:grpSpLocks/>
            </p:cNvGrpSpPr>
            <p:nvPr/>
          </p:nvGrpSpPr>
          <p:grpSpPr bwMode="auto">
            <a:xfrm>
              <a:off x="1600200" y="3740150"/>
              <a:ext cx="812800" cy="336550"/>
              <a:chOff x="1256" y="1004"/>
              <a:chExt cx="512" cy="212"/>
            </a:xfrm>
          </p:grpSpPr>
          <p:sp>
            <p:nvSpPr>
              <p:cNvPr id="31829" name="Rectangle 43"/>
              <p:cNvSpPr>
                <a:spLocks noChangeArrowheads="1"/>
              </p:cNvSpPr>
              <p:nvPr/>
            </p:nvSpPr>
            <p:spPr bwMode="auto">
              <a:xfrm>
                <a:off x="1256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830" name="Rectangle 44"/>
              <p:cNvSpPr>
                <a:spLocks noChangeArrowheads="1"/>
              </p:cNvSpPr>
              <p:nvPr/>
            </p:nvSpPr>
            <p:spPr bwMode="auto">
              <a:xfrm>
                <a:off x="1293" y="1004"/>
                <a:ext cx="416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Fetch</a:t>
                </a:r>
              </a:p>
            </p:txBody>
          </p:sp>
        </p:grpSp>
        <p:sp>
          <p:nvSpPr>
            <p:cNvPr id="31766" name="Rectangle 46"/>
            <p:cNvSpPr>
              <a:spLocks noChangeArrowheads="1"/>
            </p:cNvSpPr>
            <p:nvPr/>
          </p:nvSpPr>
          <p:spPr bwMode="auto">
            <a:xfrm>
              <a:off x="2438400" y="3759200"/>
              <a:ext cx="8128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31767" name="Rectangle 47"/>
            <p:cNvSpPr>
              <a:spLocks noChangeArrowheads="1"/>
            </p:cNvSpPr>
            <p:nvPr/>
          </p:nvSpPr>
          <p:spPr bwMode="auto">
            <a:xfrm>
              <a:off x="2571750" y="3740150"/>
              <a:ext cx="50334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Dec</a:t>
              </a:r>
            </a:p>
          </p:txBody>
        </p:sp>
        <p:grpSp>
          <p:nvGrpSpPr>
            <p:cNvPr id="31768" name="Group 48"/>
            <p:cNvGrpSpPr>
              <a:grpSpLocks/>
            </p:cNvGrpSpPr>
            <p:nvPr/>
          </p:nvGrpSpPr>
          <p:grpSpPr bwMode="auto">
            <a:xfrm>
              <a:off x="3276600" y="3740150"/>
              <a:ext cx="812800" cy="336550"/>
              <a:chOff x="2312" y="1004"/>
              <a:chExt cx="512" cy="212"/>
            </a:xfrm>
          </p:grpSpPr>
          <p:sp>
            <p:nvSpPr>
              <p:cNvPr id="31827" name="Rectangle 49"/>
              <p:cNvSpPr>
                <a:spLocks noChangeArrowheads="1"/>
              </p:cNvSpPr>
              <p:nvPr/>
            </p:nvSpPr>
            <p:spPr bwMode="auto">
              <a:xfrm>
                <a:off x="2312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828" name="Rectangle 50"/>
              <p:cNvSpPr>
                <a:spLocks noChangeArrowheads="1"/>
              </p:cNvSpPr>
              <p:nvPr/>
            </p:nvSpPr>
            <p:spPr bwMode="auto">
              <a:xfrm>
                <a:off x="2387" y="1004"/>
                <a:ext cx="357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Exec</a:t>
                </a:r>
              </a:p>
            </p:txBody>
          </p:sp>
        </p:grpSp>
        <p:grpSp>
          <p:nvGrpSpPr>
            <p:cNvPr id="31769" name="Group 51"/>
            <p:cNvGrpSpPr>
              <a:grpSpLocks/>
            </p:cNvGrpSpPr>
            <p:nvPr/>
          </p:nvGrpSpPr>
          <p:grpSpPr bwMode="auto">
            <a:xfrm>
              <a:off x="4114800" y="3740150"/>
              <a:ext cx="812800" cy="333375"/>
              <a:chOff x="2840" y="1004"/>
              <a:chExt cx="512" cy="210"/>
            </a:xfrm>
          </p:grpSpPr>
          <p:sp>
            <p:nvSpPr>
              <p:cNvPr id="31825" name="Rectangle 52"/>
              <p:cNvSpPr>
                <a:spLocks noChangeArrowheads="1"/>
              </p:cNvSpPr>
              <p:nvPr/>
            </p:nvSpPr>
            <p:spPr bwMode="auto">
              <a:xfrm>
                <a:off x="2840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826" name="Rectangle 53"/>
              <p:cNvSpPr>
                <a:spLocks noChangeArrowheads="1"/>
              </p:cNvSpPr>
              <p:nvPr/>
            </p:nvSpPr>
            <p:spPr bwMode="auto">
              <a:xfrm>
                <a:off x="2915" y="1004"/>
                <a:ext cx="406" cy="2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Mem</a:t>
                </a:r>
              </a:p>
            </p:txBody>
          </p:sp>
        </p:grpSp>
        <p:grpSp>
          <p:nvGrpSpPr>
            <p:cNvPr id="31770" name="Group 54"/>
            <p:cNvGrpSpPr>
              <a:grpSpLocks/>
            </p:cNvGrpSpPr>
            <p:nvPr/>
          </p:nvGrpSpPr>
          <p:grpSpPr bwMode="auto">
            <a:xfrm>
              <a:off x="4953000" y="3740150"/>
              <a:ext cx="812800" cy="336550"/>
              <a:chOff x="3368" y="1004"/>
              <a:chExt cx="512" cy="212"/>
            </a:xfrm>
          </p:grpSpPr>
          <p:sp>
            <p:nvSpPr>
              <p:cNvPr id="31823" name="Rectangle 55"/>
              <p:cNvSpPr>
                <a:spLocks noChangeArrowheads="1"/>
              </p:cNvSpPr>
              <p:nvPr/>
            </p:nvSpPr>
            <p:spPr bwMode="auto">
              <a:xfrm>
                <a:off x="3368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824" name="Rectangle 56"/>
              <p:cNvSpPr>
                <a:spLocks noChangeArrowheads="1"/>
              </p:cNvSpPr>
              <p:nvPr/>
            </p:nvSpPr>
            <p:spPr bwMode="auto">
              <a:xfrm>
                <a:off x="3443" y="1004"/>
                <a:ext cx="305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WB</a:t>
                </a:r>
              </a:p>
            </p:txBody>
          </p:sp>
        </p:grpSp>
        <p:sp>
          <p:nvSpPr>
            <p:cNvPr id="31771" name="Rectangle 57"/>
            <p:cNvSpPr>
              <a:spLocks noChangeArrowheads="1"/>
            </p:cNvSpPr>
            <p:nvPr/>
          </p:nvSpPr>
          <p:spPr bwMode="auto">
            <a:xfrm>
              <a:off x="596900" y="3746500"/>
              <a:ext cx="426502" cy="366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Calibri" charset="0"/>
                </a:rPr>
                <a:t>lw</a:t>
              </a:r>
            </a:p>
          </p:txBody>
        </p:sp>
        <p:grpSp>
          <p:nvGrpSpPr>
            <p:cNvPr id="31772" name="Group 58"/>
            <p:cNvGrpSpPr>
              <a:grpSpLocks/>
            </p:cNvGrpSpPr>
            <p:nvPr/>
          </p:nvGrpSpPr>
          <p:grpSpPr bwMode="auto">
            <a:xfrm>
              <a:off x="5791200" y="3282950"/>
              <a:ext cx="825500" cy="254000"/>
              <a:chOff x="3360" y="712"/>
              <a:chExt cx="520" cy="160"/>
            </a:xfrm>
          </p:grpSpPr>
          <p:sp>
            <p:nvSpPr>
              <p:cNvPr id="31819" name="Line 59"/>
              <p:cNvSpPr>
                <a:spLocks noChangeShapeType="1"/>
              </p:cNvSpPr>
              <p:nvPr/>
            </p:nvSpPr>
            <p:spPr bwMode="auto">
              <a:xfrm>
                <a:off x="3368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20" name="Line 60"/>
              <p:cNvSpPr>
                <a:spLocks noChangeShapeType="1"/>
              </p:cNvSpPr>
              <p:nvPr/>
            </p:nvSpPr>
            <p:spPr bwMode="auto">
              <a:xfrm>
                <a:off x="3360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21" name="Line 61"/>
              <p:cNvSpPr>
                <a:spLocks noChangeShapeType="1"/>
              </p:cNvSpPr>
              <p:nvPr/>
            </p:nvSpPr>
            <p:spPr bwMode="auto">
              <a:xfrm flipV="1">
                <a:off x="3648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22" name="Line 62"/>
              <p:cNvSpPr>
                <a:spLocks noChangeShapeType="1"/>
              </p:cNvSpPr>
              <p:nvPr/>
            </p:nvSpPr>
            <p:spPr bwMode="auto">
              <a:xfrm>
                <a:off x="3656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1773" name="Group 63"/>
            <p:cNvGrpSpPr>
              <a:grpSpLocks/>
            </p:cNvGrpSpPr>
            <p:nvPr/>
          </p:nvGrpSpPr>
          <p:grpSpPr bwMode="auto">
            <a:xfrm>
              <a:off x="6629400" y="3282950"/>
              <a:ext cx="825500" cy="254000"/>
              <a:chOff x="3360" y="712"/>
              <a:chExt cx="520" cy="160"/>
            </a:xfrm>
          </p:grpSpPr>
          <p:sp>
            <p:nvSpPr>
              <p:cNvPr id="31815" name="Line 64"/>
              <p:cNvSpPr>
                <a:spLocks noChangeShapeType="1"/>
              </p:cNvSpPr>
              <p:nvPr/>
            </p:nvSpPr>
            <p:spPr bwMode="auto">
              <a:xfrm>
                <a:off x="3368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16" name="Line 65"/>
              <p:cNvSpPr>
                <a:spLocks noChangeShapeType="1"/>
              </p:cNvSpPr>
              <p:nvPr/>
            </p:nvSpPr>
            <p:spPr bwMode="auto">
              <a:xfrm>
                <a:off x="3360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17" name="Line 66"/>
              <p:cNvSpPr>
                <a:spLocks noChangeShapeType="1"/>
              </p:cNvSpPr>
              <p:nvPr/>
            </p:nvSpPr>
            <p:spPr bwMode="auto">
              <a:xfrm flipV="1">
                <a:off x="3648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18" name="Line 67"/>
              <p:cNvSpPr>
                <a:spLocks noChangeShapeType="1"/>
              </p:cNvSpPr>
              <p:nvPr/>
            </p:nvSpPr>
            <p:spPr bwMode="auto">
              <a:xfrm>
                <a:off x="3656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1774" name="Group 68"/>
            <p:cNvGrpSpPr>
              <a:grpSpLocks/>
            </p:cNvGrpSpPr>
            <p:nvPr/>
          </p:nvGrpSpPr>
          <p:grpSpPr bwMode="auto">
            <a:xfrm>
              <a:off x="7467600" y="3282950"/>
              <a:ext cx="825500" cy="254000"/>
              <a:chOff x="3360" y="712"/>
              <a:chExt cx="520" cy="160"/>
            </a:xfrm>
          </p:grpSpPr>
          <p:sp>
            <p:nvSpPr>
              <p:cNvPr id="31811" name="Line 69"/>
              <p:cNvSpPr>
                <a:spLocks noChangeShapeType="1"/>
              </p:cNvSpPr>
              <p:nvPr/>
            </p:nvSpPr>
            <p:spPr bwMode="auto">
              <a:xfrm>
                <a:off x="3368" y="864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12" name="Line 70"/>
              <p:cNvSpPr>
                <a:spLocks noChangeShapeType="1"/>
              </p:cNvSpPr>
              <p:nvPr/>
            </p:nvSpPr>
            <p:spPr bwMode="auto">
              <a:xfrm>
                <a:off x="3360" y="728"/>
                <a:ext cx="0" cy="12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13" name="Line 71"/>
              <p:cNvSpPr>
                <a:spLocks noChangeShapeType="1"/>
              </p:cNvSpPr>
              <p:nvPr/>
            </p:nvSpPr>
            <p:spPr bwMode="auto">
              <a:xfrm flipV="1">
                <a:off x="3648" y="712"/>
                <a:ext cx="0" cy="16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14" name="Line 72"/>
              <p:cNvSpPr>
                <a:spLocks noChangeShapeType="1"/>
              </p:cNvSpPr>
              <p:nvPr/>
            </p:nvSpPr>
            <p:spPr bwMode="auto">
              <a:xfrm>
                <a:off x="3656" y="720"/>
                <a:ext cx="22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1775" name="Rectangle 73"/>
            <p:cNvSpPr>
              <a:spLocks noChangeArrowheads="1"/>
            </p:cNvSpPr>
            <p:nvPr/>
          </p:nvSpPr>
          <p:spPr bwMode="auto">
            <a:xfrm>
              <a:off x="6553200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7</a:t>
              </a:r>
            </a:p>
          </p:txBody>
        </p:sp>
        <p:sp>
          <p:nvSpPr>
            <p:cNvPr id="31776" name="Line 74"/>
            <p:cNvSpPr>
              <a:spLocks noChangeShapeType="1"/>
            </p:cNvSpPr>
            <p:nvPr/>
          </p:nvSpPr>
          <p:spPr bwMode="auto">
            <a:xfrm flipV="1">
              <a:off x="6629400" y="29019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77" name="Line 75"/>
            <p:cNvSpPr>
              <a:spLocks noChangeShapeType="1"/>
            </p:cNvSpPr>
            <p:nvPr/>
          </p:nvSpPr>
          <p:spPr bwMode="auto">
            <a:xfrm flipV="1">
              <a:off x="7467600" y="29019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78" name="Line 76"/>
            <p:cNvSpPr>
              <a:spLocks noChangeShapeType="1"/>
            </p:cNvSpPr>
            <p:nvPr/>
          </p:nvSpPr>
          <p:spPr bwMode="auto">
            <a:xfrm flipV="1">
              <a:off x="8305800" y="2901950"/>
              <a:ext cx="0" cy="3302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79" name="Rectangle 77"/>
            <p:cNvSpPr>
              <a:spLocks noChangeArrowheads="1"/>
            </p:cNvSpPr>
            <p:nvPr/>
          </p:nvSpPr>
          <p:spPr bwMode="auto">
            <a:xfrm>
              <a:off x="5715000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6</a:t>
              </a:r>
            </a:p>
          </p:txBody>
        </p:sp>
        <p:sp>
          <p:nvSpPr>
            <p:cNvPr id="31780" name="Rectangle 78"/>
            <p:cNvSpPr>
              <a:spLocks noChangeArrowheads="1"/>
            </p:cNvSpPr>
            <p:nvPr/>
          </p:nvSpPr>
          <p:spPr bwMode="auto">
            <a:xfrm>
              <a:off x="7391400" y="2901950"/>
              <a:ext cx="77585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8</a:t>
              </a:r>
            </a:p>
          </p:txBody>
        </p:sp>
        <p:sp>
          <p:nvSpPr>
            <p:cNvPr id="31781" name="Rectangle 79"/>
            <p:cNvSpPr>
              <a:spLocks noChangeArrowheads="1"/>
            </p:cNvSpPr>
            <p:nvPr/>
          </p:nvSpPr>
          <p:spPr bwMode="auto">
            <a:xfrm>
              <a:off x="609600" y="4225925"/>
              <a:ext cx="454025" cy="363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Calibri" charset="0"/>
                </a:rPr>
                <a:t>sw</a:t>
              </a:r>
            </a:p>
          </p:txBody>
        </p:sp>
        <p:grpSp>
          <p:nvGrpSpPr>
            <p:cNvPr id="31782" name="Group 81"/>
            <p:cNvGrpSpPr>
              <a:grpSpLocks/>
            </p:cNvGrpSpPr>
            <p:nvPr/>
          </p:nvGrpSpPr>
          <p:grpSpPr bwMode="auto">
            <a:xfrm>
              <a:off x="2438400" y="4197350"/>
              <a:ext cx="812800" cy="336550"/>
              <a:chOff x="1256" y="1004"/>
              <a:chExt cx="512" cy="212"/>
            </a:xfrm>
          </p:grpSpPr>
          <p:sp>
            <p:nvSpPr>
              <p:cNvPr id="31809" name="Rectangle 82"/>
              <p:cNvSpPr>
                <a:spLocks noChangeArrowheads="1"/>
              </p:cNvSpPr>
              <p:nvPr/>
            </p:nvSpPr>
            <p:spPr bwMode="auto">
              <a:xfrm>
                <a:off x="1256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810" name="Rectangle 83"/>
              <p:cNvSpPr>
                <a:spLocks noChangeArrowheads="1"/>
              </p:cNvSpPr>
              <p:nvPr/>
            </p:nvSpPr>
            <p:spPr bwMode="auto">
              <a:xfrm>
                <a:off x="1293" y="1004"/>
                <a:ext cx="416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Fetch</a:t>
                </a:r>
              </a:p>
            </p:txBody>
          </p:sp>
        </p:grpSp>
        <p:sp>
          <p:nvSpPr>
            <p:cNvPr id="31783" name="Rectangle 85"/>
            <p:cNvSpPr>
              <a:spLocks noChangeArrowheads="1"/>
            </p:cNvSpPr>
            <p:nvPr/>
          </p:nvSpPr>
          <p:spPr bwMode="auto">
            <a:xfrm>
              <a:off x="3276600" y="4216400"/>
              <a:ext cx="8128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31784" name="Rectangle 86"/>
            <p:cNvSpPr>
              <a:spLocks noChangeArrowheads="1"/>
            </p:cNvSpPr>
            <p:nvPr/>
          </p:nvSpPr>
          <p:spPr bwMode="auto">
            <a:xfrm>
              <a:off x="3409950" y="4197350"/>
              <a:ext cx="50334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Dec</a:t>
              </a:r>
            </a:p>
          </p:txBody>
        </p:sp>
        <p:grpSp>
          <p:nvGrpSpPr>
            <p:cNvPr id="31785" name="Group 87"/>
            <p:cNvGrpSpPr>
              <a:grpSpLocks/>
            </p:cNvGrpSpPr>
            <p:nvPr/>
          </p:nvGrpSpPr>
          <p:grpSpPr bwMode="auto">
            <a:xfrm>
              <a:off x="4114800" y="4197350"/>
              <a:ext cx="812800" cy="336550"/>
              <a:chOff x="2312" y="1004"/>
              <a:chExt cx="512" cy="212"/>
            </a:xfrm>
          </p:grpSpPr>
          <p:sp>
            <p:nvSpPr>
              <p:cNvPr id="31807" name="Rectangle 88"/>
              <p:cNvSpPr>
                <a:spLocks noChangeArrowheads="1"/>
              </p:cNvSpPr>
              <p:nvPr/>
            </p:nvSpPr>
            <p:spPr bwMode="auto">
              <a:xfrm>
                <a:off x="2312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808" name="Rectangle 89"/>
              <p:cNvSpPr>
                <a:spLocks noChangeArrowheads="1"/>
              </p:cNvSpPr>
              <p:nvPr/>
            </p:nvSpPr>
            <p:spPr bwMode="auto">
              <a:xfrm>
                <a:off x="2387" y="1004"/>
                <a:ext cx="357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Exec</a:t>
                </a:r>
              </a:p>
            </p:txBody>
          </p:sp>
        </p:grpSp>
        <p:grpSp>
          <p:nvGrpSpPr>
            <p:cNvPr id="31786" name="Group 90"/>
            <p:cNvGrpSpPr>
              <a:grpSpLocks/>
            </p:cNvGrpSpPr>
            <p:nvPr/>
          </p:nvGrpSpPr>
          <p:grpSpPr bwMode="auto">
            <a:xfrm>
              <a:off x="4953000" y="4197350"/>
              <a:ext cx="812800" cy="333375"/>
              <a:chOff x="2840" y="1004"/>
              <a:chExt cx="512" cy="210"/>
            </a:xfrm>
          </p:grpSpPr>
          <p:sp>
            <p:nvSpPr>
              <p:cNvPr id="31805" name="Rectangle 91"/>
              <p:cNvSpPr>
                <a:spLocks noChangeArrowheads="1"/>
              </p:cNvSpPr>
              <p:nvPr/>
            </p:nvSpPr>
            <p:spPr bwMode="auto">
              <a:xfrm>
                <a:off x="2840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806" name="Rectangle 92"/>
              <p:cNvSpPr>
                <a:spLocks noChangeArrowheads="1"/>
              </p:cNvSpPr>
              <p:nvPr/>
            </p:nvSpPr>
            <p:spPr bwMode="auto">
              <a:xfrm>
                <a:off x="2915" y="1004"/>
                <a:ext cx="406" cy="2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Mem</a:t>
                </a:r>
              </a:p>
            </p:txBody>
          </p:sp>
        </p:grpSp>
        <p:grpSp>
          <p:nvGrpSpPr>
            <p:cNvPr id="31787" name="Group 93"/>
            <p:cNvGrpSpPr>
              <a:grpSpLocks/>
            </p:cNvGrpSpPr>
            <p:nvPr/>
          </p:nvGrpSpPr>
          <p:grpSpPr bwMode="auto">
            <a:xfrm>
              <a:off x="5791200" y="4197350"/>
              <a:ext cx="812800" cy="336550"/>
              <a:chOff x="3368" y="1004"/>
              <a:chExt cx="512" cy="212"/>
            </a:xfrm>
          </p:grpSpPr>
          <p:sp>
            <p:nvSpPr>
              <p:cNvPr id="31803" name="Rectangle 94"/>
              <p:cNvSpPr>
                <a:spLocks noChangeArrowheads="1"/>
              </p:cNvSpPr>
              <p:nvPr/>
            </p:nvSpPr>
            <p:spPr bwMode="auto">
              <a:xfrm>
                <a:off x="3368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804" name="Rectangle 95"/>
              <p:cNvSpPr>
                <a:spLocks noChangeArrowheads="1"/>
              </p:cNvSpPr>
              <p:nvPr/>
            </p:nvSpPr>
            <p:spPr bwMode="auto">
              <a:xfrm>
                <a:off x="3443" y="1004"/>
                <a:ext cx="305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rgbClr val="FF0000"/>
                    </a:solidFill>
                    <a:latin typeface="Calibri" charset="0"/>
                  </a:rPr>
                  <a:t>WB</a:t>
                </a:r>
              </a:p>
            </p:txBody>
          </p:sp>
        </p:grpSp>
        <p:sp>
          <p:nvSpPr>
            <p:cNvPr id="31788" name="Rectangle 96"/>
            <p:cNvSpPr>
              <a:spLocks noChangeArrowheads="1"/>
            </p:cNvSpPr>
            <p:nvPr/>
          </p:nvSpPr>
          <p:spPr bwMode="auto">
            <a:xfrm>
              <a:off x="609600" y="4683125"/>
              <a:ext cx="544433" cy="3667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Calibri" charset="0"/>
                </a:rPr>
                <a:t>add</a:t>
              </a:r>
            </a:p>
          </p:txBody>
        </p:sp>
        <p:grpSp>
          <p:nvGrpSpPr>
            <p:cNvPr id="31789" name="Group 98"/>
            <p:cNvGrpSpPr>
              <a:grpSpLocks/>
            </p:cNvGrpSpPr>
            <p:nvPr/>
          </p:nvGrpSpPr>
          <p:grpSpPr bwMode="auto">
            <a:xfrm>
              <a:off x="3276600" y="4654550"/>
              <a:ext cx="812800" cy="336550"/>
              <a:chOff x="1256" y="1004"/>
              <a:chExt cx="512" cy="212"/>
            </a:xfrm>
          </p:grpSpPr>
          <p:sp>
            <p:nvSpPr>
              <p:cNvPr id="31801" name="Rectangle 99"/>
              <p:cNvSpPr>
                <a:spLocks noChangeArrowheads="1"/>
              </p:cNvSpPr>
              <p:nvPr/>
            </p:nvSpPr>
            <p:spPr bwMode="auto">
              <a:xfrm>
                <a:off x="1256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802" name="Rectangle 100"/>
              <p:cNvSpPr>
                <a:spLocks noChangeArrowheads="1"/>
              </p:cNvSpPr>
              <p:nvPr/>
            </p:nvSpPr>
            <p:spPr bwMode="auto">
              <a:xfrm>
                <a:off x="1293" y="1004"/>
                <a:ext cx="416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Fetch</a:t>
                </a:r>
              </a:p>
            </p:txBody>
          </p:sp>
        </p:grpSp>
        <p:sp>
          <p:nvSpPr>
            <p:cNvPr id="31790" name="Rectangle 102"/>
            <p:cNvSpPr>
              <a:spLocks noChangeArrowheads="1"/>
            </p:cNvSpPr>
            <p:nvPr/>
          </p:nvSpPr>
          <p:spPr bwMode="auto">
            <a:xfrm>
              <a:off x="4114800" y="4673600"/>
              <a:ext cx="8128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31791" name="Rectangle 103"/>
            <p:cNvSpPr>
              <a:spLocks noChangeArrowheads="1"/>
            </p:cNvSpPr>
            <p:nvPr/>
          </p:nvSpPr>
          <p:spPr bwMode="auto">
            <a:xfrm>
              <a:off x="4248150" y="4654550"/>
              <a:ext cx="503344" cy="335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Dec</a:t>
              </a:r>
            </a:p>
          </p:txBody>
        </p:sp>
        <p:grpSp>
          <p:nvGrpSpPr>
            <p:cNvPr id="31792" name="Group 104"/>
            <p:cNvGrpSpPr>
              <a:grpSpLocks/>
            </p:cNvGrpSpPr>
            <p:nvPr/>
          </p:nvGrpSpPr>
          <p:grpSpPr bwMode="auto">
            <a:xfrm>
              <a:off x="4953000" y="4654550"/>
              <a:ext cx="812800" cy="336550"/>
              <a:chOff x="2312" y="1004"/>
              <a:chExt cx="512" cy="212"/>
            </a:xfrm>
          </p:grpSpPr>
          <p:sp>
            <p:nvSpPr>
              <p:cNvPr id="31799" name="Rectangle 105"/>
              <p:cNvSpPr>
                <a:spLocks noChangeArrowheads="1"/>
              </p:cNvSpPr>
              <p:nvPr/>
            </p:nvSpPr>
            <p:spPr bwMode="auto">
              <a:xfrm>
                <a:off x="2312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800" name="Rectangle 106"/>
              <p:cNvSpPr>
                <a:spLocks noChangeArrowheads="1"/>
              </p:cNvSpPr>
              <p:nvPr/>
            </p:nvSpPr>
            <p:spPr bwMode="auto">
              <a:xfrm>
                <a:off x="2387" y="1004"/>
                <a:ext cx="357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Exec</a:t>
                </a:r>
              </a:p>
            </p:txBody>
          </p:sp>
        </p:grpSp>
        <p:grpSp>
          <p:nvGrpSpPr>
            <p:cNvPr id="31793" name="Group 107"/>
            <p:cNvGrpSpPr>
              <a:grpSpLocks/>
            </p:cNvGrpSpPr>
            <p:nvPr/>
          </p:nvGrpSpPr>
          <p:grpSpPr bwMode="auto">
            <a:xfrm>
              <a:off x="5791200" y="4654550"/>
              <a:ext cx="812800" cy="333375"/>
              <a:chOff x="2840" y="1004"/>
              <a:chExt cx="512" cy="210"/>
            </a:xfrm>
          </p:grpSpPr>
          <p:sp>
            <p:nvSpPr>
              <p:cNvPr id="31797" name="Rectangle 108"/>
              <p:cNvSpPr>
                <a:spLocks noChangeArrowheads="1"/>
              </p:cNvSpPr>
              <p:nvPr/>
            </p:nvSpPr>
            <p:spPr bwMode="auto">
              <a:xfrm>
                <a:off x="2840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798" name="Rectangle 109"/>
              <p:cNvSpPr>
                <a:spLocks noChangeArrowheads="1"/>
              </p:cNvSpPr>
              <p:nvPr/>
            </p:nvSpPr>
            <p:spPr bwMode="auto">
              <a:xfrm>
                <a:off x="2915" y="1004"/>
                <a:ext cx="406" cy="2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rgbClr val="FF0000"/>
                    </a:solidFill>
                    <a:latin typeface="Calibri" charset="0"/>
                  </a:rPr>
                  <a:t>Mem</a:t>
                </a:r>
              </a:p>
            </p:txBody>
          </p:sp>
        </p:grpSp>
        <p:grpSp>
          <p:nvGrpSpPr>
            <p:cNvPr id="31794" name="Group 110"/>
            <p:cNvGrpSpPr>
              <a:grpSpLocks/>
            </p:cNvGrpSpPr>
            <p:nvPr/>
          </p:nvGrpSpPr>
          <p:grpSpPr bwMode="auto">
            <a:xfrm>
              <a:off x="6629400" y="4654550"/>
              <a:ext cx="812800" cy="336550"/>
              <a:chOff x="3368" y="1004"/>
              <a:chExt cx="512" cy="212"/>
            </a:xfrm>
          </p:grpSpPr>
          <p:sp>
            <p:nvSpPr>
              <p:cNvPr id="31795" name="Rectangle 111"/>
              <p:cNvSpPr>
                <a:spLocks noChangeArrowheads="1"/>
              </p:cNvSpPr>
              <p:nvPr/>
            </p:nvSpPr>
            <p:spPr bwMode="auto">
              <a:xfrm>
                <a:off x="3368" y="1016"/>
                <a:ext cx="512" cy="17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>
                  <a:latin typeface="Calibri" charset="0"/>
                </a:endParaRPr>
              </a:p>
            </p:txBody>
          </p:sp>
          <p:sp>
            <p:nvSpPr>
              <p:cNvPr id="31796" name="Rectangle 112"/>
              <p:cNvSpPr>
                <a:spLocks noChangeArrowheads="1"/>
              </p:cNvSpPr>
              <p:nvPr/>
            </p:nvSpPr>
            <p:spPr bwMode="auto">
              <a:xfrm>
                <a:off x="3443" y="1004"/>
                <a:ext cx="305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 b="1">
                    <a:solidFill>
                      <a:schemeClr val="tx1"/>
                    </a:solidFill>
                    <a:latin typeface="Calibri" charset="0"/>
                  </a:rPr>
                  <a:t>WB</a:t>
                </a:r>
              </a:p>
            </p:txBody>
          </p:sp>
        </p:grpSp>
      </p:grpSp>
      <p:grpSp>
        <p:nvGrpSpPr>
          <p:cNvPr id="14" name="Group 13"/>
          <p:cNvGrpSpPr/>
          <p:nvPr/>
        </p:nvGrpSpPr>
        <p:grpSpPr>
          <a:xfrm>
            <a:off x="6198755" y="4662747"/>
            <a:ext cx="2604485" cy="1315715"/>
            <a:chOff x="6198755" y="4662747"/>
            <a:chExt cx="2604485" cy="1315715"/>
          </a:xfrm>
        </p:grpSpPr>
        <p:sp>
          <p:nvSpPr>
            <p:cNvPr id="2" name="TextBox 1"/>
            <p:cNvSpPr txBox="1"/>
            <p:nvPr/>
          </p:nvSpPr>
          <p:spPr>
            <a:xfrm>
              <a:off x="7696847" y="4662747"/>
              <a:ext cx="1106393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i="1" smtClean="0">
                  <a:solidFill>
                    <a:schemeClr val="tx2"/>
                  </a:solidFill>
                  <a:latin typeface="Calibri" charset="0"/>
                  <a:ea typeface="Calibri" charset="0"/>
                  <a:cs typeface="Calibri" charset="0"/>
                </a:rPr>
                <a:t>unused</a:t>
              </a:r>
              <a:endParaRPr lang="en-US" i="1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cxnSp>
          <p:nvCxnSpPr>
            <p:cNvPr id="4" name="Straight Arrow Connector 3"/>
            <p:cNvCxnSpPr>
              <a:stCxn id="2" idx="1"/>
            </p:cNvCxnSpPr>
            <p:nvPr/>
          </p:nvCxnSpPr>
          <p:spPr bwMode="auto">
            <a:xfrm rot="10800000" flipV="1">
              <a:off x="6198755" y="4893580"/>
              <a:ext cx="1498092" cy="303236"/>
            </a:xfrm>
            <a:prstGeom prst="curvedConnector3">
              <a:avLst>
                <a:gd name="adj1" fmla="val 103494"/>
              </a:avLst>
            </a:prstGeom>
            <a:solidFill>
              <a:schemeClr val="accent1"/>
            </a:solidFill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7" name="Straight Arrow Connector 3"/>
            <p:cNvCxnSpPr>
              <a:stCxn id="2" idx="1"/>
              <a:endCxn id="31798" idx="2"/>
            </p:cNvCxnSpPr>
            <p:nvPr/>
          </p:nvCxnSpPr>
          <p:spPr bwMode="auto">
            <a:xfrm rot="10800000" flipV="1">
              <a:off x="6245227" y="4893580"/>
              <a:ext cx="1451621" cy="1084882"/>
            </a:xfrm>
            <a:prstGeom prst="curvedConnector4">
              <a:avLst>
                <a:gd name="adj1" fmla="val 60133"/>
                <a:gd name="adj2" fmla="val 121071"/>
              </a:avLst>
            </a:prstGeom>
            <a:solidFill>
              <a:schemeClr val="accent1"/>
            </a:solidFill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52400"/>
            <a:ext cx="8610600" cy="762000"/>
          </a:xfrm>
        </p:spPr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Single Cycle vs. Pipelining</a:t>
            </a:r>
          </a:p>
        </p:txBody>
      </p:sp>
      <p:grpSp>
        <p:nvGrpSpPr>
          <p:cNvPr id="33794" name="Group 195"/>
          <p:cNvGrpSpPr>
            <a:grpSpLocks/>
          </p:cNvGrpSpPr>
          <p:nvPr/>
        </p:nvGrpSpPr>
        <p:grpSpPr bwMode="auto">
          <a:xfrm>
            <a:off x="969963" y="3200400"/>
            <a:ext cx="5113337" cy="1177925"/>
            <a:chOff x="131" y="3020"/>
            <a:chExt cx="3221" cy="742"/>
          </a:xfrm>
        </p:grpSpPr>
        <p:sp>
          <p:nvSpPr>
            <p:cNvPr id="33830" name="Rectangle 83"/>
            <p:cNvSpPr>
              <a:spLocks noChangeArrowheads="1"/>
            </p:cNvSpPr>
            <p:nvPr/>
          </p:nvSpPr>
          <p:spPr bwMode="auto">
            <a:xfrm>
              <a:off x="182" y="3264"/>
              <a:ext cx="25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lw</a:t>
              </a:r>
            </a:p>
          </p:txBody>
        </p:sp>
        <p:grpSp>
          <p:nvGrpSpPr>
            <p:cNvPr id="33831" name="Group 84"/>
            <p:cNvGrpSpPr>
              <a:grpSpLocks/>
            </p:cNvGrpSpPr>
            <p:nvPr/>
          </p:nvGrpSpPr>
          <p:grpSpPr bwMode="auto">
            <a:xfrm>
              <a:off x="488" y="3260"/>
              <a:ext cx="2384" cy="212"/>
              <a:chOff x="488" y="3260"/>
              <a:chExt cx="2384" cy="212"/>
            </a:xfrm>
          </p:grpSpPr>
          <p:grpSp>
            <p:nvGrpSpPr>
              <p:cNvPr id="33850" name="Group 85"/>
              <p:cNvGrpSpPr>
                <a:grpSpLocks/>
              </p:cNvGrpSpPr>
              <p:nvPr/>
            </p:nvGrpSpPr>
            <p:grpSpPr bwMode="auto">
              <a:xfrm>
                <a:off x="488" y="3260"/>
                <a:ext cx="464" cy="212"/>
                <a:chOff x="488" y="3260"/>
                <a:chExt cx="464" cy="212"/>
              </a:xfrm>
            </p:grpSpPr>
            <p:sp>
              <p:nvSpPr>
                <p:cNvPr id="33863" name="Rectangle 86"/>
                <p:cNvSpPr>
                  <a:spLocks noChangeArrowheads="1"/>
                </p:cNvSpPr>
                <p:nvPr/>
              </p:nvSpPr>
              <p:spPr bwMode="auto">
                <a:xfrm>
                  <a:off x="488" y="3272"/>
                  <a:ext cx="464" cy="176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800">
                    <a:latin typeface="Calibri" charset="0"/>
                  </a:endParaRPr>
                </a:p>
              </p:txBody>
            </p:sp>
            <p:sp>
              <p:nvSpPr>
                <p:cNvPr id="33864" name="Rectangle 87"/>
                <p:cNvSpPr>
                  <a:spLocks noChangeArrowheads="1"/>
                </p:cNvSpPr>
                <p:nvPr/>
              </p:nvSpPr>
              <p:spPr bwMode="auto">
                <a:xfrm>
                  <a:off x="515" y="3260"/>
                  <a:ext cx="416" cy="2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600" b="1">
                      <a:solidFill>
                        <a:schemeClr val="tx1"/>
                      </a:solidFill>
                      <a:latin typeface="Calibri" charset="0"/>
                    </a:rPr>
                    <a:t>Fetch</a:t>
                  </a:r>
                </a:p>
              </p:txBody>
            </p:sp>
          </p:grpSp>
          <p:grpSp>
            <p:nvGrpSpPr>
              <p:cNvPr id="33851" name="Group 88"/>
              <p:cNvGrpSpPr>
                <a:grpSpLocks/>
              </p:cNvGrpSpPr>
              <p:nvPr/>
            </p:nvGrpSpPr>
            <p:grpSpPr bwMode="auto">
              <a:xfrm>
                <a:off x="968" y="3260"/>
                <a:ext cx="464" cy="212"/>
                <a:chOff x="968" y="3260"/>
                <a:chExt cx="464" cy="212"/>
              </a:xfrm>
            </p:grpSpPr>
            <p:sp>
              <p:nvSpPr>
                <p:cNvPr id="33861" name="Rectangle 89"/>
                <p:cNvSpPr>
                  <a:spLocks noChangeArrowheads="1"/>
                </p:cNvSpPr>
                <p:nvPr/>
              </p:nvSpPr>
              <p:spPr bwMode="auto">
                <a:xfrm>
                  <a:off x="968" y="3272"/>
                  <a:ext cx="464" cy="176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800">
                    <a:latin typeface="Calibri" charset="0"/>
                  </a:endParaRPr>
                </a:p>
              </p:txBody>
            </p:sp>
            <p:sp>
              <p:nvSpPr>
                <p:cNvPr id="33862" name="Rectangle 90"/>
                <p:cNvSpPr>
                  <a:spLocks noChangeArrowheads="1"/>
                </p:cNvSpPr>
                <p:nvPr/>
              </p:nvSpPr>
              <p:spPr bwMode="auto">
                <a:xfrm>
                  <a:off x="1043" y="3260"/>
                  <a:ext cx="317" cy="2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600" b="1">
                      <a:solidFill>
                        <a:schemeClr val="tx1"/>
                      </a:solidFill>
                      <a:latin typeface="Calibri" charset="0"/>
                    </a:rPr>
                    <a:t>Dec</a:t>
                  </a:r>
                </a:p>
              </p:txBody>
            </p:sp>
          </p:grpSp>
          <p:grpSp>
            <p:nvGrpSpPr>
              <p:cNvPr id="33852" name="Group 91"/>
              <p:cNvGrpSpPr>
                <a:grpSpLocks/>
              </p:cNvGrpSpPr>
              <p:nvPr/>
            </p:nvGrpSpPr>
            <p:grpSpPr bwMode="auto">
              <a:xfrm>
                <a:off x="1448" y="3260"/>
                <a:ext cx="464" cy="212"/>
                <a:chOff x="1448" y="3260"/>
                <a:chExt cx="464" cy="212"/>
              </a:xfrm>
            </p:grpSpPr>
            <p:sp>
              <p:nvSpPr>
                <p:cNvPr id="33859" name="Rectangle 92"/>
                <p:cNvSpPr>
                  <a:spLocks noChangeArrowheads="1"/>
                </p:cNvSpPr>
                <p:nvPr/>
              </p:nvSpPr>
              <p:spPr bwMode="auto">
                <a:xfrm>
                  <a:off x="1448" y="3272"/>
                  <a:ext cx="464" cy="176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800">
                    <a:latin typeface="Calibri" charset="0"/>
                  </a:endParaRPr>
                </a:p>
              </p:txBody>
            </p:sp>
            <p:sp>
              <p:nvSpPr>
                <p:cNvPr id="33860" name="Rectangle 93"/>
                <p:cNvSpPr>
                  <a:spLocks noChangeArrowheads="1"/>
                </p:cNvSpPr>
                <p:nvPr/>
              </p:nvSpPr>
              <p:spPr bwMode="auto">
                <a:xfrm>
                  <a:off x="1475" y="3260"/>
                  <a:ext cx="357" cy="2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600" b="1">
                      <a:solidFill>
                        <a:schemeClr val="tx1"/>
                      </a:solidFill>
                      <a:latin typeface="Calibri" charset="0"/>
                    </a:rPr>
                    <a:t>Exec</a:t>
                  </a:r>
                </a:p>
              </p:txBody>
            </p:sp>
          </p:grpSp>
          <p:grpSp>
            <p:nvGrpSpPr>
              <p:cNvPr id="33853" name="Group 94"/>
              <p:cNvGrpSpPr>
                <a:grpSpLocks/>
              </p:cNvGrpSpPr>
              <p:nvPr/>
            </p:nvGrpSpPr>
            <p:grpSpPr bwMode="auto">
              <a:xfrm>
                <a:off x="1928" y="3260"/>
                <a:ext cx="464" cy="210"/>
                <a:chOff x="1928" y="3260"/>
                <a:chExt cx="464" cy="210"/>
              </a:xfrm>
            </p:grpSpPr>
            <p:sp>
              <p:nvSpPr>
                <p:cNvPr id="33857" name="Rectangle 95"/>
                <p:cNvSpPr>
                  <a:spLocks noChangeArrowheads="1"/>
                </p:cNvSpPr>
                <p:nvPr/>
              </p:nvSpPr>
              <p:spPr bwMode="auto">
                <a:xfrm>
                  <a:off x="1928" y="3272"/>
                  <a:ext cx="464" cy="176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800">
                    <a:latin typeface="Calibri" charset="0"/>
                  </a:endParaRPr>
                </a:p>
              </p:txBody>
            </p:sp>
            <p:sp>
              <p:nvSpPr>
                <p:cNvPr id="33858" name="Rectangle 96"/>
                <p:cNvSpPr>
                  <a:spLocks noChangeArrowheads="1"/>
                </p:cNvSpPr>
                <p:nvPr/>
              </p:nvSpPr>
              <p:spPr bwMode="auto">
                <a:xfrm>
                  <a:off x="1955" y="3260"/>
                  <a:ext cx="406" cy="2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600" b="1">
                      <a:solidFill>
                        <a:schemeClr val="tx1"/>
                      </a:solidFill>
                      <a:latin typeface="Calibri" charset="0"/>
                    </a:rPr>
                    <a:t>Mem</a:t>
                  </a:r>
                </a:p>
              </p:txBody>
            </p:sp>
          </p:grpSp>
          <p:grpSp>
            <p:nvGrpSpPr>
              <p:cNvPr id="33854" name="Group 97"/>
              <p:cNvGrpSpPr>
                <a:grpSpLocks/>
              </p:cNvGrpSpPr>
              <p:nvPr/>
            </p:nvGrpSpPr>
            <p:grpSpPr bwMode="auto">
              <a:xfrm>
                <a:off x="2408" y="3260"/>
                <a:ext cx="464" cy="212"/>
                <a:chOff x="2408" y="3260"/>
                <a:chExt cx="464" cy="212"/>
              </a:xfrm>
            </p:grpSpPr>
            <p:sp>
              <p:nvSpPr>
                <p:cNvPr id="33855" name="Rectangle 98"/>
                <p:cNvSpPr>
                  <a:spLocks noChangeArrowheads="1"/>
                </p:cNvSpPr>
                <p:nvPr/>
              </p:nvSpPr>
              <p:spPr bwMode="auto">
                <a:xfrm>
                  <a:off x="2408" y="3272"/>
                  <a:ext cx="464" cy="176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800">
                    <a:latin typeface="Calibri" charset="0"/>
                  </a:endParaRPr>
                </a:p>
              </p:txBody>
            </p:sp>
            <p:sp>
              <p:nvSpPr>
                <p:cNvPr id="33856" name="Rectangle 99"/>
                <p:cNvSpPr>
                  <a:spLocks noChangeArrowheads="1"/>
                </p:cNvSpPr>
                <p:nvPr/>
              </p:nvSpPr>
              <p:spPr bwMode="auto">
                <a:xfrm>
                  <a:off x="2483" y="3260"/>
                  <a:ext cx="305" cy="2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600" b="1">
                      <a:solidFill>
                        <a:schemeClr val="tx1"/>
                      </a:solidFill>
                      <a:latin typeface="Calibri" charset="0"/>
                    </a:rPr>
                    <a:t>W</a:t>
                  </a:r>
                  <a:r>
                    <a:rPr lang="en-US" altLang="en-US" sz="1600" b="1">
                      <a:solidFill>
                        <a:srgbClr val="000000"/>
                      </a:solidFill>
                      <a:latin typeface="Calibri" charset="0"/>
                    </a:rPr>
                    <a:t>B</a:t>
                  </a:r>
                </a:p>
              </p:txBody>
            </p:sp>
          </p:grpSp>
        </p:grpSp>
        <p:sp>
          <p:nvSpPr>
            <p:cNvPr id="33832" name="Rectangle 115"/>
            <p:cNvSpPr>
              <a:spLocks noChangeArrowheads="1"/>
            </p:cNvSpPr>
            <p:nvPr/>
          </p:nvSpPr>
          <p:spPr bwMode="auto">
            <a:xfrm>
              <a:off x="131" y="3020"/>
              <a:ext cx="271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b="1">
                  <a:solidFill>
                    <a:schemeClr val="tx1"/>
                  </a:solidFill>
                  <a:latin typeface="Calibri" charset="0"/>
                </a:rPr>
                <a:t>Pipeline Implementation (CC = 200 ps):</a:t>
              </a:r>
            </a:p>
          </p:txBody>
        </p:sp>
        <p:grpSp>
          <p:nvGrpSpPr>
            <p:cNvPr id="33833" name="Group 116"/>
            <p:cNvGrpSpPr>
              <a:grpSpLocks/>
            </p:cNvGrpSpPr>
            <p:nvPr/>
          </p:nvGrpSpPr>
          <p:grpSpPr bwMode="auto">
            <a:xfrm>
              <a:off x="968" y="3548"/>
              <a:ext cx="2384" cy="212"/>
              <a:chOff x="968" y="3548"/>
              <a:chExt cx="2384" cy="212"/>
            </a:xfrm>
          </p:grpSpPr>
          <p:grpSp>
            <p:nvGrpSpPr>
              <p:cNvPr id="33835" name="Group 117"/>
              <p:cNvGrpSpPr>
                <a:grpSpLocks/>
              </p:cNvGrpSpPr>
              <p:nvPr/>
            </p:nvGrpSpPr>
            <p:grpSpPr bwMode="auto">
              <a:xfrm>
                <a:off x="968" y="3548"/>
                <a:ext cx="464" cy="212"/>
                <a:chOff x="968" y="3548"/>
                <a:chExt cx="464" cy="212"/>
              </a:xfrm>
            </p:grpSpPr>
            <p:sp>
              <p:nvSpPr>
                <p:cNvPr id="33848" name="Rectangle 118"/>
                <p:cNvSpPr>
                  <a:spLocks noChangeArrowheads="1"/>
                </p:cNvSpPr>
                <p:nvPr/>
              </p:nvSpPr>
              <p:spPr bwMode="auto">
                <a:xfrm>
                  <a:off x="968" y="3560"/>
                  <a:ext cx="464" cy="176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800">
                    <a:latin typeface="Calibri" charset="0"/>
                  </a:endParaRPr>
                </a:p>
              </p:txBody>
            </p:sp>
            <p:sp>
              <p:nvSpPr>
                <p:cNvPr id="33849" name="Rectangle 119"/>
                <p:cNvSpPr>
                  <a:spLocks noChangeArrowheads="1"/>
                </p:cNvSpPr>
                <p:nvPr/>
              </p:nvSpPr>
              <p:spPr bwMode="auto">
                <a:xfrm>
                  <a:off x="995" y="3548"/>
                  <a:ext cx="416" cy="2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600" b="1">
                      <a:solidFill>
                        <a:schemeClr val="tx1"/>
                      </a:solidFill>
                      <a:latin typeface="Calibri" charset="0"/>
                    </a:rPr>
                    <a:t>Fetch</a:t>
                  </a:r>
                </a:p>
              </p:txBody>
            </p:sp>
          </p:grpSp>
          <p:grpSp>
            <p:nvGrpSpPr>
              <p:cNvPr id="33836" name="Group 120"/>
              <p:cNvGrpSpPr>
                <a:grpSpLocks/>
              </p:cNvGrpSpPr>
              <p:nvPr/>
            </p:nvGrpSpPr>
            <p:grpSpPr bwMode="auto">
              <a:xfrm>
                <a:off x="1448" y="3548"/>
                <a:ext cx="464" cy="212"/>
                <a:chOff x="1448" y="3548"/>
                <a:chExt cx="464" cy="212"/>
              </a:xfrm>
            </p:grpSpPr>
            <p:sp>
              <p:nvSpPr>
                <p:cNvPr id="33846" name="Rectangle 121"/>
                <p:cNvSpPr>
                  <a:spLocks noChangeArrowheads="1"/>
                </p:cNvSpPr>
                <p:nvPr/>
              </p:nvSpPr>
              <p:spPr bwMode="auto">
                <a:xfrm>
                  <a:off x="1448" y="3560"/>
                  <a:ext cx="464" cy="176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800">
                    <a:latin typeface="Calibri" charset="0"/>
                  </a:endParaRPr>
                </a:p>
              </p:txBody>
            </p:sp>
            <p:sp>
              <p:nvSpPr>
                <p:cNvPr id="33847" name="Rectangle 122"/>
                <p:cNvSpPr>
                  <a:spLocks noChangeArrowheads="1"/>
                </p:cNvSpPr>
                <p:nvPr/>
              </p:nvSpPr>
              <p:spPr bwMode="auto">
                <a:xfrm>
                  <a:off x="1523" y="3548"/>
                  <a:ext cx="317" cy="2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600" b="1">
                      <a:solidFill>
                        <a:schemeClr val="tx1"/>
                      </a:solidFill>
                      <a:latin typeface="Calibri" charset="0"/>
                    </a:rPr>
                    <a:t>Dec</a:t>
                  </a:r>
                </a:p>
              </p:txBody>
            </p:sp>
          </p:grpSp>
          <p:grpSp>
            <p:nvGrpSpPr>
              <p:cNvPr id="33837" name="Group 123"/>
              <p:cNvGrpSpPr>
                <a:grpSpLocks/>
              </p:cNvGrpSpPr>
              <p:nvPr/>
            </p:nvGrpSpPr>
            <p:grpSpPr bwMode="auto">
              <a:xfrm>
                <a:off x="1928" y="3548"/>
                <a:ext cx="464" cy="212"/>
                <a:chOff x="1928" y="3548"/>
                <a:chExt cx="464" cy="212"/>
              </a:xfrm>
            </p:grpSpPr>
            <p:sp>
              <p:nvSpPr>
                <p:cNvPr id="33844" name="Rectangle 124"/>
                <p:cNvSpPr>
                  <a:spLocks noChangeArrowheads="1"/>
                </p:cNvSpPr>
                <p:nvPr/>
              </p:nvSpPr>
              <p:spPr bwMode="auto">
                <a:xfrm>
                  <a:off x="1928" y="3560"/>
                  <a:ext cx="464" cy="176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800">
                    <a:latin typeface="Calibri" charset="0"/>
                  </a:endParaRPr>
                </a:p>
              </p:txBody>
            </p:sp>
            <p:sp>
              <p:nvSpPr>
                <p:cNvPr id="33845" name="Rectangle 125"/>
                <p:cNvSpPr>
                  <a:spLocks noChangeArrowheads="1"/>
                </p:cNvSpPr>
                <p:nvPr/>
              </p:nvSpPr>
              <p:spPr bwMode="auto">
                <a:xfrm>
                  <a:off x="1955" y="3548"/>
                  <a:ext cx="357" cy="2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600" b="1">
                      <a:solidFill>
                        <a:schemeClr val="tx1"/>
                      </a:solidFill>
                      <a:latin typeface="Calibri" charset="0"/>
                    </a:rPr>
                    <a:t>Exec</a:t>
                  </a:r>
                </a:p>
              </p:txBody>
            </p:sp>
          </p:grpSp>
          <p:grpSp>
            <p:nvGrpSpPr>
              <p:cNvPr id="33838" name="Group 126"/>
              <p:cNvGrpSpPr>
                <a:grpSpLocks/>
              </p:cNvGrpSpPr>
              <p:nvPr/>
            </p:nvGrpSpPr>
            <p:grpSpPr bwMode="auto">
              <a:xfrm>
                <a:off x="2408" y="3548"/>
                <a:ext cx="464" cy="210"/>
                <a:chOff x="2408" y="3548"/>
                <a:chExt cx="464" cy="210"/>
              </a:xfrm>
            </p:grpSpPr>
            <p:sp>
              <p:nvSpPr>
                <p:cNvPr id="33842" name="Rectangle 127"/>
                <p:cNvSpPr>
                  <a:spLocks noChangeArrowheads="1"/>
                </p:cNvSpPr>
                <p:nvPr/>
              </p:nvSpPr>
              <p:spPr bwMode="auto">
                <a:xfrm>
                  <a:off x="2408" y="3560"/>
                  <a:ext cx="464" cy="176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800">
                    <a:latin typeface="Calibri" charset="0"/>
                  </a:endParaRPr>
                </a:p>
              </p:txBody>
            </p:sp>
            <p:sp>
              <p:nvSpPr>
                <p:cNvPr id="33843" name="Rectangle 128"/>
                <p:cNvSpPr>
                  <a:spLocks noChangeArrowheads="1"/>
                </p:cNvSpPr>
                <p:nvPr/>
              </p:nvSpPr>
              <p:spPr bwMode="auto">
                <a:xfrm>
                  <a:off x="2435" y="3548"/>
                  <a:ext cx="406" cy="2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600" b="1">
                      <a:solidFill>
                        <a:schemeClr val="tx1"/>
                      </a:solidFill>
                      <a:latin typeface="Calibri" charset="0"/>
                    </a:rPr>
                    <a:t>Mem</a:t>
                  </a:r>
                </a:p>
              </p:txBody>
            </p:sp>
          </p:grpSp>
          <p:grpSp>
            <p:nvGrpSpPr>
              <p:cNvPr id="33839" name="Group 129"/>
              <p:cNvGrpSpPr>
                <a:grpSpLocks/>
              </p:cNvGrpSpPr>
              <p:nvPr/>
            </p:nvGrpSpPr>
            <p:grpSpPr bwMode="auto">
              <a:xfrm>
                <a:off x="2888" y="3548"/>
                <a:ext cx="464" cy="212"/>
                <a:chOff x="2888" y="3548"/>
                <a:chExt cx="464" cy="212"/>
              </a:xfrm>
            </p:grpSpPr>
            <p:sp>
              <p:nvSpPr>
                <p:cNvPr id="33840" name="Rectangle 130"/>
                <p:cNvSpPr>
                  <a:spLocks noChangeArrowheads="1"/>
                </p:cNvSpPr>
                <p:nvPr/>
              </p:nvSpPr>
              <p:spPr bwMode="auto">
                <a:xfrm>
                  <a:off x="2888" y="3560"/>
                  <a:ext cx="464" cy="176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endParaRPr lang="en-US" altLang="en-US" sz="1800">
                    <a:latin typeface="Calibri" charset="0"/>
                  </a:endParaRPr>
                </a:p>
              </p:txBody>
            </p:sp>
            <p:sp>
              <p:nvSpPr>
                <p:cNvPr id="33841" name="Rectangle 131"/>
                <p:cNvSpPr>
                  <a:spLocks noChangeArrowheads="1"/>
                </p:cNvSpPr>
                <p:nvPr/>
              </p:nvSpPr>
              <p:spPr bwMode="auto">
                <a:xfrm>
                  <a:off x="2963" y="3548"/>
                  <a:ext cx="305" cy="2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600" b="1">
                      <a:solidFill>
                        <a:schemeClr val="tx1"/>
                      </a:solidFill>
                      <a:latin typeface="Calibri" charset="0"/>
                    </a:rPr>
                    <a:t>WB</a:t>
                  </a:r>
                </a:p>
              </p:txBody>
            </p:sp>
          </p:grpSp>
        </p:grpSp>
        <p:sp>
          <p:nvSpPr>
            <p:cNvPr id="33834" name="Rectangle 132"/>
            <p:cNvSpPr>
              <a:spLocks noChangeArrowheads="1"/>
            </p:cNvSpPr>
            <p:nvPr/>
          </p:nvSpPr>
          <p:spPr bwMode="auto">
            <a:xfrm>
              <a:off x="579" y="3552"/>
              <a:ext cx="268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sw</a:t>
              </a:r>
            </a:p>
          </p:txBody>
        </p:sp>
      </p:grpSp>
      <p:grpSp>
        <p:nvGrpSpPr>
          <p:cNvPr id="33795" name="Group 197"/>
          <p:cNvGrpSpPr>
            <a:grpSpLocks/>
          </p:cNvGrpSpPr>
          <p:nvPr/>
        </p:nvGrpSpPr>
        <p:grpSpPr bwMode="auto">
          <a:xfrm>
            <a:off x="990600" y="1231900"/>
            <a:ext cx="7239000" cy="1590675"/>
            <a:chOff x="144" y="528"/>
            <a:chExt cx="5168" cy="1002"/>
          </a:xfrm>
        </p:grpSpPr>
        <p:sp>
          <p:nvSpPr>
            <p:cNvPr id="33802" name="Line 136"/>
            <p:cNvSpPr>
              <a:spLocks noChangeShapeType="1"/>
            </p:cNvSpPr>
            <p:nvPr/>
          </p:nvSpPr>
          <p:spPr bwMode="auto">
            <a:xfrm>
              <a:off x="248" y="938"/>
              <a:ext cx="2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03" name="Line 137"/>
            <p:cNvSpPr>
              <a:spLocks noChangeShapeType="1"/>
            </p:cNvSpPr>
            <p:nvPr/>
          </p:nvSpPr>
          <p:spPr bwMode="auto">
            <a:xfrm>
              <a:off x="480" y="946"/>
              <a:ext cx="0" cy="1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04" name="Line 140"/>
            <p:cNvSpPr>
              <a:spLocks noChangeShapeType="1"/>
            </p:cNvSpPr>
            <p:nvPr/>
          </p:nvSpPr>
          <p:spPr bwMode="auto">
            <a:xfrm>
              <a:off x="2736" y="946"/>
              <a:ext cx="0" cy="1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05" name="Line 142"/>
            <p:cNvSpPr>
              <a:spLocks noChangeShapeType="1"/>
            </p:cNvSpPr>
            <p:nvPr/>
          </p:nvSpPr>
          <p:spPr bwMode="auto">
            <a:xfrm>
              <a:off x="5088" y="946"/>
              <a:ext cx="0" cy="1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06" name="Line 143"/>
            <p:cNvSpPr>
              <a:spLocks noChangeShapeType="1"/>
            </p:cNvSpPr>
            <p:nvPr/>
          </p:nvSpPr>
          <p:spPr bwMode="auto">
            <a:xfrm>
              <a:off x="488" y="1082"/>
              <a:ext cx="11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07" name="Line 144"/>
            <p:cNvSpPr>
              <a:spLocks noChangeShapeType="1"/>
            </p:cNvSpPr>
            <p:nvPr/>
          </p:nvSpPr>
          <p:spPr bwMode="auto">
            <a:xfrm>
              <a:off x="1688" y="938"/>
              <a:ext cx="104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08" name="Line 145"/>
            <p:cNvSpPr>
              <a:spLocks noChangeShapeType="1"/>
            </p:cNvSpPr>
            <p:nvPr/>
          </p:nvSpPr>
          <p:spPr bwMode="auto">
            <a:xfrm>
              <a:off x="1680" y="946"/>
              <a:ext cx="0" cy="1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09" name="Line 146"/>
            <p:cNvSpPr>
              <a:spLocks noChangeShapeType="1"/>
            </p:cNvSpPr>
            <p:nvPr/>
          </p:nvSpPr>
          <p:spPr bwMode="auto">
            <a:xfrm>
              <a:off x="2744" y="1082"/>
              <a:ext cx="11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10" name="Line 147"/>
            <p:cNvSpPr>
              <a:spLocks noChangeShapeType="1"/>
            </p:cNvSpPr>
            <p:nvPr/>
          </p:nvSpPr>
          <p:spPr bwMode="auto">
            <a:xfrm>
              <a:off x="3944" y="938"/>
              <a:ext cx="113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11" name="Line 148"/>
            <p:cNvSpPr>
              <a:spLocks noChangeShapeType="1"/>
            </p:cNvSpPr>
            <p:nvPr/>
          </p:nvSpPr>
          <p:spPr bwMode="auto">
            <a:xfrm>
              <a:off x="3936" y="946"/>
              <a:ext cx="0" cy="1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12" name="Line 149"/>
            <p:cNvSpPr>
              <a:spLocks noChangeShapeType="1"/>
            </p:cNvSpPr>
            <p:nvPr/>
          </p:nvSpPr>
          <p:spPr bwMode="auto">
            <a:xfrm>
              <a:off x="5088" y="1082"/>
              <a:ext cx="2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13" name="Rectangle 150"/>
            <p:cNvSpPr>
              <a:spLocks noChangeArrowheads="1"/>
            </p:cNvSpPr>
            <p:nvPr/>
          </p:nvSpPr>
          <p:spPr bwMode="auto">
            <a:xfrm>
              <a:off x="179" y="934"/>
              <a:ext cx="31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Clk</a:t>
              </a:r>
            </a:p>
          </p:txBody>
        </p:sp>
        <p:sp>
          <p:nvSpPr>
            <p:cNvPr id="33814" name="Rectangle 151"/>
            <p:cNvSpPr>
              <a:spLocks noChangeArrowheads="1"/>
            </p:cNvSpPr>
            <p:nvPr/>
          </p:nvSpPr>
          <p:spPr bwMode="auto">
            <a:xfrm>
              <a:off x="144" y="528"/>
              <a:ext cx="345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 b="1">
                  <a:solidFill>
                    <a:schemeClr val="tx1"/>
                  </a:solidFill>
                  <a:latin typeface="Calibri" charset="0"/>
                </a:rPr>
                <a:t>Single Cycle Implementation (CC = 1000 ps):</a:t>
              </a:r>
            </a:p>
          </p:txBody>
        </p:sp>
        <p:sp>
          <p:nvSpPr>
            <p:cNvPr id="33815" name="Rectangle 152"/>
            <p:cNvSpPr>
              <a:spLocks noChangeArrowheads="1"/>
            </p:cNvSpPr>
            <p:nvPr/>
          </p:nvSpPr>
          <p:spPr bwMode="auto">
            <a:xfrm>
              <a:off x="488" y="1330"/>
              <a:ext cx="2240" cy="17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33816" name="Rectangle 153"/>
            <p:cNvSpPr>
              <a:spLocks noChangeArrowheads="1"/>
            </p:cNvSpPr>
            <p:nvPr/>
          </p:nvSpPr>
          <p:spPr bwMode="auto">
            <a:xfrm>
              <a:off x="2744" y="1330"/>
              <a:ext cx="2336" cy="17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33817" name="Rectangle 154"/>
            <p:cNvSpPr>
              <a:spLocks noChangeArrowheads="1"/>
            </p:cNvSpPr>
            <p:nvPr/>
          </p:nvSpPr>
          <p:spPr bwMode="auto">
            <a:xfrm>
              <a:off x="1331" y="1318"/>
              <a:ext cx="2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lw</a:t>
              </a:r>
            </a:p>
          </p:txBody>
        </p:sp>
        <p:sp>
          <p:nvSpPr>
            <p:cNvPr id="33818" name="Rectangle 155"/>
            <p:cNvSpPr>
              <a:spLocks noChangeArrowheads="1"/>
            </p:cNvSpPr>
            <p:nvPr/>
          </p:nvSpPr>
          <p:spPr bwMode="auto">
            <a:xfrm>
              <a:off x="3731" y="1318"/>
              <a:ext cx="30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sw</a:t>
              </a:r>
            </a:p>
          </p:txBody>
        </p:sp>
        <p:sp>
          <p:nvSpPr>
            <p:cNvPr id="33819" name="Line 156"/>
            <p:cNvSpPr>
              <a:spLocks noChangeShapeType="1"/>
            </p:cNvSpPr>
            <p:nvPr/>
          </p:nvSpPr>
          <p:spPr bwMode="auto">
            <a:xfrm flipV="1">
              <a:off x="4656" y="1314"/>
              <a:ext cx="0" cy="2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20" name="Rectangle 157"/>
            <p:cNvSpPr>
              <a:spLocks noChangeArrowheads="1"/>
            </p:cNvSpPr>
            <p:nvPr/>
          </p:nvSpPr>
          <p:spPr bwMode="auto">
            <a:xfrm>
              <a:off x="4643" y="1318"/>
              <a:ext cx="451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200" b="1">
                  <a:solidFill>
                    <a:srgbClr val="FF0000"/>
                  </a:solidFill>
                  <a:latin typeface="Calibri" charset="0"/>
                </a:rPr>
                <a:t>waste</a:t>
              </a:r>
            </a:p>
          </p:txBody>
        </p:sp>
        <p:sp>
          <p:nvSpPr>
            <p:cNvPr id="33821" name="Line 179"/>
            <p:cNvSpPr>
              <a:spLocks noChangeShapeType="1"/>
            </p:cNvSpPr>
            <p:nvPr/>
          </p:nvSpPr>
          <p:spPr bwMode="auto">
            <a:xfrm flipV="1">
              <a:off x="480" y="738"/>
              <a:ext cx="0" cy="2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22" name="Rectangle 180"/>
            <p:cNvSpPr>
              <a:spLocks noChangeArrowheads="1"/>
            </p:cNvSpPr>
            <p:nvPr/>
          </p:nvSpPr>
          <p:spPr bwMode="auto">
            <a:xfrm>
              <a:off x="1341" y="742"/>
              <a:ext cx="55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1</a:t>
              </a:r>
            </a:p>
          </p:txBody>
        </p:sp>
        <p:sp>
          <p:nvSpPr>
            <p:cNvPr id="33823" name="Line 181"/>
            <p:cNvSpPr>
              <a:spLocks noChangeShapeType="1"/>
            </p:cNvSpPr>
            <p:nvPr/>
          </p:nvSpPr>
          <p:spPr bwMode="auto">
            <a:xfrm flipV="1">
              <a:off x="2736" y="738"/>
              <a:ext cx="0" cy="2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24" name="Line 182"/>
            <p:cNvSpPr>
              <a:spLocks noChangeShapeType="1"/>
            </p:cNvSpPr>
            <p:nvPr/>
          </p:nvSpPr>
          <p:spPr bwMode="auto">
            <a:xfrm flipV="1">
              <a:off x="5088" y="738"/>
              <a:ext cx="0" cy="2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25" name="Rectangle 183"/>
            <p:cNvSpPr>
              <a:spLocks noChangeArrowheads="1"/>
            </p:cNvSpPr>
            <p:nvPr/>
          </p:nvSpPr>
          <p:spPr bwMode="auto">
            <a:xfrm>
              <a:off x="3571" y="742"/>
              <a:ext cx="55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Cycle 2</a:t>
              </a:r>
            </a:p>
          </p:txBody>
        </p:sp>
        <p:sp>
          <p:nvSpPr>
            <p:cNvPr id="33826" name="Line 184"/>
            <p:cNvSpPr>
              <a:spLocks noChangeShapeType="1"/>
            </p:cNvSpPr>
            <p:nvPr/>
          </p:nvSpPr>
          <p:spPr bwMode="auto">
            <a:xfrm>
              <a:off x="488" y="842"/>
              <a:ext cx="8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27" name="Line 185"/>
            <p:cNvSpPr>
              <a:spLocks noChangeShapeType="1"/>
            </p:cNvSpPr>
            <p:nvPr/>
          </p:nvSpPr>
          <p:spPr bwMode="auto">
            <a:xfrm>
              <a:off x="2744" y="842"/>
              <a:ext cx="8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28" name="Line 186"/>
            <p:cNvSpPr>
              <a:spLocks noChangeShapeType="1"/>
            </p:cNvSpPr>
            <p:nvPr/>
          </p:nvSpPr>
          <p:spPr bwMode="auto">
            <a:xfrm flipH="1">
              <a:off x="4168" y="842"/>
              <a:ext cx="9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829" name="Line 187"/>
            <p:cNvSpPr>
              <a:spLocks noChangeShapeType="1"/>
            </p:cNvSpPr>
            <p:nvPr/>
          </p:nvSpPr>
          <p:spPr bwMode="auto">
            <a:xfrm flipH="1">
              <a:off x="1960" y="842"/>
              <a:ext cx="68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3796" name="Group 197"/>
          <p:cNvGrpSpPr>
            <a:grpSpLocks/>
          </p:cNvGrpSpPr>
          <p:nvPr/>
        </p:nvGrpSpPr>
        <p:grpSpPr bwMode="auto">
          <a:xfrm>
            <a:off x="5334000" y="2971800"/>
            <a:ext cx="762000" cy="2057400"/>
            <a:chOff x="5334000" y="2122487"/>
            <a:chExt cx="1371600" cy="3810000"/>
          </a:xfrm>
        </p:grpSpPr>
        <p:grpSp>
          <p:nvGrpSpPr>
            <p:cNvPr id="33798" name="Group 183"/>
            <p:cNvGrpSpPr>
              <a:grpSpLocks/>
            </p:cNvGrpSpPr>
            <p:nvPr/>
          </p:nvGrpSpPr>
          <p:grpSpPr bwMode="auto">
            <a:xfrm>
              <a:off x="5334000" y="2122487"/>
              <a:ext cx="1371600" cy="3810000"/>
              <a:chOff x="3360" y="1433"/>
              <a:chExt cx="864" cy="2400"/>
            </a:xfrm>
          </p:grpSpPr>
          <p:sp>
            <p:nvSpPr>
              <p:cNvPr id="33800" name="Line 186"/>
              <p:cNvSpPr>
                <a:spLocks noChangeShapeType="1"/>
              </p:cNvSpPr>
              <p:nvPr/>
            </p:nvSpPr>
            <p:spPr bwMode="auto">
              <a:xfrm flipV="1">
                <a:off x="3360" y="1433"/>
                <a:ext cx="0" cy="2400"/>
              </a:xfrm>
              <a:prstGeom prst="line">
                <a:avLst/>
              </a:prstGeom>
              <a:noFill/>
              <a:ln w="25400">
                <a:solidFill>
                  <a:srgbClr val="FF0000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01" name="Line 186"/>
              <p:cNvSpPr>
                <a:spLocks noChangeShapeType="1"/>
              </p:cNvSpPr>
              <p:nvPr/>
            </p:nvSpPr>
            <p:spPr bwMode="auto">
              <a:xfrm flipV="1">
                <a:off x="4224" y="1433"/>
                <a:ext cx="0" cy="2400"/>
              </a:xfrm>
              <a:prstGeom prst="line">
                <a:avLst/>
              </a:prstGeom>
              <a:noFill/>
              <a:ln w="25400">
                <a:solidFill>
                  <a:srgbClr val="FF0000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cxnSp>
          <p:nvCxnSpPr>
            <p:cNvPr id="33799" name="Straight Arrow Connector 196"/>
            <p:cNvCxnSpPr>
              <a:cxnSpLocks noChangeShapeType="1"/>
            </p:cNvCxnSpPr>
            <p:nvPr/>
          </p:nvCxnSpPr>
          <p:spPr bwMode="auto">
            <a:xfrm>
              <a:off x="5334000" y="2968978"/>
              <a:ext cx="1371600" cy="0"/>
            </a:xfrm>
            <a:prstGeom prst="straightConnector1">
              <a:avLst/>
            </a:prstGeom>
            <a:noFill/>
            <a:ln w="12700">
              <a:solidFill>
                <a:schemeClr val="tx1"/>
              </a:solidFill>
              <a:round/>
              <a:headEnd type="arrow" w="med" len="med"/>
              <a:tailEnd type="arrow" w="med" len="med"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</p:cxnSp>
      </p:grp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057400" y="5486400"/>
            <a:ext cx="4572000" cy="12003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1200"/>
              </a:spcBef>
              <a:buSzPct val="125000"/>
            </a:pPr>
            <a:r>
              <a:rPr lang="en-US" altLang="en-US" i="1" dirty="0">
                <a:solidFill>
                  <a:schemeClr val="tx2"/>
                </a:solidFill>
                <a:latin typeface="Calibri" charset="0"/>
              </a:rPr>
              <a:t>Although there is some wastage, overall save time over single cycle</a:t>
            </a:r>
            <a:endParaRPr lang="en-US" altLang="en-US" sz="2000" i="1" dirty="0">
              <a:solidFill>
                <a:schemeClr val="tx2"/>
              </a:solidFill>
              <a:latin typeface="Calibri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Optima" charset="0"/>
              </a:rPr>
              <a:t>Pipelining in</a:t>
            </a:r>
            <a:r>
              <a:rPr lang="en-US" altLang="en-US" dirty="0" smtClean="0">
                <a:latin typeface="Optima" charset="0"/>
              </a:rPr>
              <a:t> ARM v8</a:t>
            </a:r>
            <a:endParaRPr lang="en-US" altLang="en-US" dirty="0">
              <a:latin typeface="Optima" charset="0"/>
            </a:endParaRPr>
          </a:p>
        </p:txBody>
      </p:sp>
      <p:sp>
        <p:nvSpPr>
          <p:cNvPr id="1202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>
                <a:latin typeface="Optima" charset="0"/>
              </a:rPr>
              <a:t>What makes it easy</a:t>
            </a:r>
          </a:p>
          <a:p>
            <a:pPr lvl="1" eaLnBrk="1" hangingPunct="1"/>
            <a:r>
              <a:rPr lang="en-US" altLang="en-US" sz="2000" dirty="0">
                <a:latin typeface="Optima" charset="0"/>
              </a:rPr>
              <a:t>all instructions are the same length (32 bits)</a:t>
            </a:r>
          </a:p>
          <a:p>
            <a:pPr lvl="2" eaLnBrk="1" hangingPunct="1"/>
            <a:r>
              <a:rPr lang="en-US" altLang="en-US" sz="1800" dirty="0">
                <a:latin typeface="Optima" charset="0"/>
              </a:rPr>
              <a:t>can fetch in the 1st stage and decode in the 2nd stage</a:t>
            </a:r>
          </a:p>
          <a:p>
            <a:pPr lvl="1" eaLnBrk="1" hangingPunct="1"/>
            <a:r>
              <a:rPr lang="en-US" altLang="en-US" sz="2000" dirty="0">
                <a:latin typeface="Optima" charset="0"/>
              </a:rPr>
              <a:t>few instruction formats </a:t>
            </a:r>
            <a:r>
              <a:rPr lang="en-US" altLang="en-US" sz="2000" dirty="0" smtClean="0">
                <a:latin typeface="Optima" charset="0"/>
              </a:rPr>
              <a:t>(6) </a:t>
            </a:r>
            <a:r>
              <a:rPr lang="en-US" altLang="en-US" sz="2000" dirty="0">
                <a:latin typeface="Optima" charset="0"/>
              </a:rPr>
              <a:t>with symmetry across formats</a:t>
            </a:r>
          </a:p>
          <a:p>
            <a:pPr lvl="2" eaLnBrk="1" hangingPunct="1"/>
            <a:r>
              <a:rPr lang="en-US" altLang="en-US" sz="1800" dirty="0">
                <a:latin typeface="Optima" charset="0"/>
              </a:rPr>
              <a:t>can begin reading register file in 2nd stage</a:t>
            </a:r>
          </a:p>
          <a:p>
            <a:pPr lvl="1" eaLnBrk="1" hangingPunct="1"/>
            <a:r>
              <a:rPr lang="en-US" altLang="en-US" sz="2000" dirty="0">
                <a:latin typeface="Optima" charset="0"/>
              </a:rPr>
              <a:t>memory operations occur only in loads and stores</a:t>
            </a:r>
          </a:p>
          <a:p>
            <a:pPr lvl="2" eaLnBrk="1" hangingPunct="1"/>
            <a:r>
              <a:rPr lang="en-US" altLang="en-US" sz="1800" dirty="0">
                <a:latin typeface="Optima" charset="0"/>
              </a:rPr>
              <a:t>can use the execute stage to calculate memory addresses</a:t>
            </a:r>
          </a:p>
          <a:p>
            <a:pPr lvl="1" eaLnBrk="1" hangingPunct="1"/>
            <a:r>
              <a:rPr lang="en-US" altLang="en-US" sz="2000" dirty="0">
                <a:latin typeface="Optima" charset="0"/>
              </a:rPr>
              <a:t>each  instruction writes at most one result (i.e., changes the machine state) and does it in the last few pipeline stages (MEM or WB</a:t>
            </a:r>
            <a:r>
              <a:rPr lang="en-US" altLang="en-US" sz="2000" dirty="0" smtClean="0">
                <a:latin typeface="Optima" charset="0"/>
              </a:rPr>
              <a:t>)</a:t>
            </a:r>
          </a:p>
          <a:p>
            <a:pPr lvl="1" eaLnBrk="1" hangingPunct="1"/>
            <a:r>
              <a:rPr lang="en-US" altLang="en-US" sz="2000" dirty="0" smtClean="0">
                <a:latin typeface="Optima" charset="0"/>
              </a:rPr>
              <a:t>operands must be aligned in memory so a single data transfer takes only one data memory access</a:t>
            </a:r>
            <a:endParaRPr lang="en-US" altLang="en-US" sz="2000" dirty="0">
              <a:latin typeface="Optima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1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1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2179" grpId="0" build="p" bldLvl="2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BE CONTINUED!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52400"/>
            <a:ext cx="8610600" cy="762000"/>
          </a:xfrm>
        </p:spPr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Implementing A Pipelined Processor</a:t>
            </a:r>
          </a:p>
        </p:txBody>
      </p:sp>
      <p:sp>
        <p:nvSpPr>
          <p:cNvPr id="149" name="Content Placeholder 14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52400"/>
            <a:ext cx="8610600" cy="762000"/>
          </a:xfrm>
        </p:spPr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Implementing A Pipelined Processor</a:t>
            </a:r>
          </a:p>
        </p:txBody>
      </p:sp>
      <p:sp>
        <p:nvSpPr>
          <p:cNvPr id="37890" name="Rectangle 107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153400" cy="381000"/>
          </a:xfrm>
          <a:solidFill>
            <a:srgbClr val="FFFCB2"/>
          </a:solidFill>
        </p:spPr>
        <p:txBody>
          <a:bodyPr/>
          <a:lstStyle/>
          <a:p>
            <a:pPr marL="0" algn="ctr" eaLnBrk="1" hangingPunct="1">
              <a:buFont typeface="Times" charset="0"/>
              <a:buNone/>
            </a:pPr>
            <a:r>
              <a:rPr lang="en-US" altLang="en-US" sz="1600">
                <a:solidFill>
                  <a:srgbClr val="1822CD"/>
                </a:solidFill>
                <a:latin typeface="Optima" charset="0"/>
              </a:rPr>
              <a:t>Step 1 : Break-up the clock cycle time</a:t>
            </a:r>
          </a:p>
        </p:txBody>
      </p:sp>
      <p:sp>
        <p:nvSpPr>
          <p:cNvPr id="1204336" name="Text Box 112"/>
          <p:cNvSpPr txBox="1">
            <a:spLocks noChangeArrowheads="1"/>
          </p:cNvSpPr>
          <p:nvPr/>
        </p:nvSpPr>
        <p:spPr bwMode="auto">
          <a:xfrm>
            <a:off x="1168400" y="1749425"/>
            <a:ext cx="1117600" cy="3079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IF:Fetch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37" name="Text Box 113"/>
          <p:cNvSpPr txBox="1">
            <a:spLocks noChangeArrowheads="1"/>
          </p:cNvSpPr>
          <p:nvPr/>
        </p:nvSpPr>
        <p:spPr bwMode="auto">
          <a:xfrm>
            <a:off x="3143250" y="1727200"/>
            <a:ext cx="742950" cy="3079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ID:Dec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38" name="Text Box 114"/>
          <p:cNvSpPr txBox="1">
            <a:spLocks noChangeArrowheads="1"/>
          </p:cNvSpPr>
          <p:nvPr/>
        </p:nvSpPr>
        <p:spPr bwMode="auto">
          <a:xfrm>
            <a:off x="4716463" y="1727200"/>
            <a:ext cx="1303337" cy="30777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EX:Execute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39" name="Text Box 115"/>
          <p:cNvSpPr txBox="1">
            <a:spLocks noChangeArrowheads="1"/>
          </p:cNvSpPr>
          <p:nvPr/>
        </p:nvSpPr>
        <p:spPr bwMode="auto">
          <a:xfrm>
            <a:off x="6477000" y="1752600"/>
            <a:ext cx="1404938" cy="533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MEM:</a:t>
            </a:r>
          </a:p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MemAccess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40" name="Text Box 116"/>
          <p:cNvSpPr txBox="1">
            <a:spLocks noChangeArrowheads="1"/>
          </p:cNvSpPr>
          <p:nvPr/>
        </p:nvSpPr>
        <p:spPr bwMode="auto">
          <a:xfrm>
            <a:off x="7908925" y="1727200"/>
            <a:ext cx="1082675" cy="523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WB:</a:t>
            </a:r>
          </a:p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WriteBack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2636838" y="4759325"/>
            <a:ext cx="5570537" cy="1481138"/>
            <a:chOff x="1680" y="2784"/>
            <a:chExt cx="3552" cy="1008"/>
          </a:xfrm>
        </p:grpSpPr>
        <p:sp>
          <p:nvSpPr>
            <p:cNvPr id="38030" name="Line 5"/>
            <p:cNvSpPr>
              <a:spLocks noChangeShapeType="1"/>
            </p:cNvSpPr>
            <p:nvPr/>
          </p:nvSpPr>
          <p:spPr bwMode="auto">
            <a:xfrm flipV="1">
              <a:off x="1728" y="3648"/>
              <a:ext cx="3421" cy="6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31" name="Line 8"/>
            <p:cNvSpPr>
              <a:spLocks noChangeShapeType="1"/>
            </p:cNvSpPr>
            <p:nvPr/>
          </p:nvSpPr>
          <p:spPr bwMode="auto">
            <a:xfrm>
              <a:off x="1728" y="3456"/>
              <a:ext cx="0" cy="192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32" name="Line 9"/>
            <p:cNvSpPr>
              <a:spLocks noChangeShapeType="1"/>
            </p:cNvSpPr>
            <p:nvPr/>
          </p:nvSpPr>
          <p:spPr bwMode="auto">
            <a:xfrm>
              <a:off x="1680" y="3792"/>
              <a:ext cx="3552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33" name="Line 10"/>
            <p:cNvSpPr>
              <a:spLocks noChangeShapeType="1"/>
            </p:cNvSpPr>
            <p:nvPr/>
          </p:nvSpPr>
          <p:spPr bwMode="auto">
            <a:xfrm>
              <a:off x="5136" y="3648"/>
              <a:ext cx="96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34" name="Line 11"/>
            <p:cNvSpPr>
              <a:spLocks noChangeShapeType="1"/>
            </p:cNvSpPr>
            <p:nvPr/>
          </p:nvSpPr>
          <p:spPr bwMode="auto">
            <a:xfrm>
              <a:off x="5232" y="3648"/>
              <a:ext cx="0" cy="14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35" name="Line 12"/>
            <p:cNvSpPr>
              <a:spLocks noChangeShapeType="1"/>
            </p:cNvSpPr>
            <p:nvPr/>
          </p:nvSpPr>
          <p:spPr bwMode="auto">
            <a:xfrm flipV="1">
              <a:off x="1680" y="2784"/>
              <a:ext cx="0" cy="1008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36" name="Line 13"/>
            <p:cNvSpPr>
              <a:spLocks noChangeShapeType="1"/>
            </p:cNvSpPr>
            <p:nvPr/>
          </p:nvSpPr>
          <p:spPr bwMode="auto">
            <a:xfrm>
              <a:off x="1680" y="2784"/>
              <a:ext cx="240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" name="Group 15"/>
          <p:cNvGrpSpPr>
            <a:grpSpLocks/>
          </p:cNvGrpSpPr>
          <p:nvPr/>
        </p:nvGrpSpPr>
        <p:grpSpPr bwMode="auto">
          <a:xfrm>
            <a:off x="1658938" y="3032125"/>
            <a:ext cx="376237" cy="850900"/>
            <a:chOff x="1392" y="2880"/>
            <a:chExt cx="288" cy="480"/>
          </a:xfrm>
        </p:grpSpPr>
        <p:sp>
          <p:nvSpPr>
            <p:cNvPr id="38023" name="Line 16"/>
            <p:cNvSpPr>
              <a:spLocks noChangeShapeType="1"/>
            </p:cNvSpPr>
            <p:nvPr/>
          </p:nvSpPr>
          <p:spPr bwMode="auto">
            <a:xfrm>
              <a:off x="1392" y="3072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24" name="Line 17"/>
            <p:cNvSpPr>
              <a:spLocks noChangeShapeType="1"/>
            </p:cNvSpPr>
            <p:nvPr/>
          </p:nvSpPr>
          <p:spPr bwMode="auto">
            <a:xfrm flipH="1">
              <a:off x="1392" y="3120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25" name="Line 18"/>
            <p:cNvSpPr>
              <a:spLocks noChangeShapeType="1"/>
            </p:cNvSpPr>
            <p:nvPr/>
          </p:nvSpPr>
          <p:spPr bwMode="auto">
            <a:xfrm flipV="1">
              <a:off x="1392" y="288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26" name="Line 19"/>
            <p:cNvSpPr>
              <a:spLocks noChangeShapeType="1"/>
            </p:cNvSpPr>
            <p:nvPr/>
          </p:nvSpPr>
          <p:spPr bwMode="auto">
            <a:xfrm flipV="1">
              <a:off x="1392" y="316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27" name="Line 20"/>
            <p:cNvSpPr>
              <a:spLocks noChangeShapeType="1"/>
            </p:cNvSpPr>
            <p:nvPr/>
          </p:nvSpPr>
          <p:spPr bwMode="auto">
            <a:xfrm flipV="1">
              <a:off x="1392" y="3216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28" name="Line 21"/>
            <p:cNvSpPr>
              <a:spLocks noChangeShapeType="1"/>
            </p:cNvSpPr>
            <p:nvPr/>
          </p:nvSpPr>
          <p:spPr bwMode="auto">
            <a:xfrm flipV="1">
              <a:off x="1680" y="3024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29" name="Line 22"/>
            <p:cNvSpPr>
              <a:spLocks noChangeShapeType="1"/>
            </p:cNvSpPr>
            <p:nvPr/>
          </p:nvSpPr>
          <p:spPr bwMode="auto">
            <a:xfrm>
              <a:off x="1392" y="2880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7898" name="Rectangle 23"/>
          <p:cNvSpPr>
            <a:spLocks noChangeArrowheads="1"/>
          </p:cNvSpPr>
          <p:nvPr/>
        </p:nvSpPr>
        <p:spPr bwMode="auto">
          <a:xfrm>
            <a:off x="981075" y="3913188"/>
            <a:ext cx="1279525" cy="1339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37899" name="Rectangle 24"/>
          <p:cNvSpPr>
            <a:spLocks noChangeArrowheads="1"/>
          </p:cNvSpPr>
          <p:nvPr/>
        </p:nvSpPr>
        <p:spPr bwMode="auto">
          <a:xfrm>
            <a:off x="381001" y="4265613"/>
            <a:ext cx="298450" cy="7635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7900" name="Line 25"/>
          <p:cNvSpPr>
            <a:spLocks noChangeShapeType="1"/>
          </p:cNvSpPr>
          <p:nvPr/>
        </p:nvSpPr>
        <p:spPr bwMode="auto">
          <a:xfrm>
            <a:off x="679450" y="4618038"/>
            <a:ext cx="3016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01" name="Line 26"/>
          <p:cNvSpPr>
            <a:spLocks noChangeShapeType="1"/>
          </p:cNvSpPr>
          <p:nvPr/>
        </p:nvSpPr>
        <p:spPr bwMode="auto">
          <a:xfrm>
            <a:off x="755650" y="3136900"/>
            <a:ext cx="90328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02" name="Line 27"/>
          <p:cNvSpPr>
            <a:spLocks noChangeShapeType="1"/>
          </p:cNvSpPr>
          <p:nvPr/>
        </p:nvSpPr>
        <p:spPr bwMode="auto">
          <a:xfrm>
            <a:off x="1282700" y="3702050"/>
            <a:ext cx="37623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03" name="Text Box 28"/>
          <p:cNvSpPr txBox="1">
            <a:spLocks noChangeArrowheads="1"/>
          </p:cNvSpPr>
          <p:nvPr/>
        </p:nvSpPr>
        <p:spPr bwMode="auto">
          <a:xfrm>
            <a:off x="906463" y="4406900"/>
            <a:ext cx="922337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Address</a:t>
            </a:r>
          </a:p>
        </p:txBody>
      </p:sp>
      <p:sp>
        <p:nvSpPr>
          <p:cNvPr id="37904" name="Text Box 29"/>
          <p:cNvSpPr txBox="1">
            <a:spLocks noChangeArrowheads="1"/>
          </p:cNvSpPr>
          <p:nvPr/>
        </p:nvSpPr>
        <p:spPr bwMode="auto">
          <a:xfrm>
            <a:off x="1143000" y="5410200"/>
            <a:ext cx="12192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Instruction</a:t>
            </a:r>
          </a:p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Memory</a:t>
            </a:r>
          </a:p>
        </p:txBody>
      </p:sp>
      <p:sp>
        <p:nvSpPr>
          <p:cNvPr id="37905" name="Text Box 31"/>
          <p:cNvSpPr txBox="1">
            <a:spLocks noChangeArrowheads="1"/>
          </p:cNvSpPr>
          <p:nvPr/>
        </p:nvSpPr>
        <p:spPr bwMode="auto">
          <a:xfrm rot="-5400000">
            <a:off x="424657" y="4495006"/>
            <a:ext cx="330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900" b="1">
                <a:solidFill>
                  <a:srgbClr val="000000"/>
                </a:solidFill>
                <a:latin typeface="Calibri" charset="0"/>
              </a:rPr>
              <a:t>PC</a:t>
            </a:r>
          </a:p>
        </p:txBody>
      </p:sp>
      <p:sp>
        <p:nvSpPr>
          <p:cNvPr id="37906" name="Line 32"/>
          <p:cNvSpPr>
            <a:spLocks noChangeShapeType="1"/>
          </p:cNvSpPr>
          <p:nvPr/>
        </p:nvSpPr>
        <p:spPr bwMode="auto">
          <a:xfrm>
            <a:off x="228600" y="4618038"/>
            <a:ext cx="3016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07" name="Text Box 33"/>
          <p:cNvSpPr txBox="1">
            <a:spLocks noChangeArrowheads="1"/>
          </p:cNvSpPr>
          <p:nvPr/>
        </p:nvSpPr>
        <p:spPr bwMode="auto">
          <a:xfrm>
            <a:off x="1057275" y="3560763"/>
            <a:ext cx="2603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b="1">
                <a:solidFill>
                  <a:schemeClr val="tx1"/>
                </a:solidFill>
                <a:latin typeface="Calibri" charset="0"/>
              </a:rPr>
              <a:t>4</a:t>
            </a:r>
          </a:p>
        </p:txBody>
      </p:sp>
      <p:sp>
        <p:nvSpPr>
          <p:cNvPr id="37908" name="Line 34"/>
          <p:cNvSpPr>
            <a:spLocks noChangeShapeType="1"/>
          </p:cNvSpPr>
          <p:nvPr/>
        </p:nvSpPr>
        <p:spPr bwMode="auto">
          <a:xfrm>
            <a:off x="228600" y="2362200"/>
            <a:ext cx="0" cy="22558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09" name="Line 36"/>
          <p:cNvSpPr>
            <a:spLocks noChangeShapeType="1"/>
          </p:cNvSpPr>
          <p:nvPr/>
        </p:nvSpPr>
        <p:spPr bwMode="auto">
          <a:xfrm flipH="1">
            <a:off x="228600" y="2362200"/>
            <a:ext cx="8413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10" name="Rectangle 37"/>
          <p:cNvSpPr>
            <a:spLocks noChangeArrowheads="1"/>
          </p:cNvSpPr>
          <p:nvPr/>
        </p:nvSpPr>
        <p:spPr bwMode="auto">
          <a:xfrm flipH="1">
            <a:off x="1146175" y="2432050"/>
            <a:ext cx="150813" cy="30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37911" name="Rectangle 38"/>
          <p:cNvSpPr>
            <a:spLocks noChangeArrowheads="1"/>
          </p:cNvSpPr>
          <p:nvPr/>
        </p:nvSpPr>
        <p:spPr bwMode="auto">
          <a:xfrm flipH="1">
            <a:off x="1131888" y="2079625"/>
            <a:ext cx="150812" cy="30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37912" name="Line 39"/>
          <p:cNvSpPr>
            <a:spLocks noChangeShapeType="1"/>
          </p:cNvSpPr>
          <p:nvPr/>
        </p:nvSpPr>
        <p:spPr bwMode="auto">
          <a:xfrm flipH="1">
            <a:off x="1282700" y="2220913"/>
            <a:ext cx="519271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13" name="Line 40"/>
          <p:cNvSpPr>
            <a:spLocks noChangeShapeType="1"/>
          </p:cNvSpPr>
          <p:nvPr/>
        </p:nvSpPr>
        <p:spPr bwMode="auto">
          <a:xfrm flipH="1">
            <a:off x="2787650" y="6380163"/>
            <a:ext cx="58705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14" name="Rectangle 41"/>
          <p:cNvSpPr>
            <a:spLocks noChangeArrowheads="1"/>
          </p:cNvSpPr>
          <p:nvPr/>
        </p:nvSpPr>
        <p:spPr bwMode="auto">
          <a:xfrm>
            <a:off x="3013075" y="3913188"/>
            <a:ext cx="1279525" cy="1339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37915" name="Line 42"/>
          <p:cNvSpPr>
            <a:spLocks noChangeShapeType="1"/>
          </p:cNvSpPr>
          <p:nvPr/>
        </p:nvSpPr>
        <p:spPr bwMode="auto">
          <a:xfrm>
            <a:off x="2260600" y="4618038"/>
            <a:ext cx="482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16" name="Line 43"/>
          <p:cNvSpPr>
            <a:spLocks noChangeShapeType="1"/>
          </p:cNvSpPr>
          <p:nvPr/>
        </p:nvSpPr>
        <p:spPr bwMode="auto">
          <a:xfrm>
            <a:off x="2713038" y="4406900"/>
            <a:ext cx="30003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17" name="Text Box 44"/>
          <p:cNvSpPr txBox="1">
            <a:spLocks noChangeArrowheads="1"/>
          </p:cNvSpPr>
          <p:nvPr/>
        </p:nvSpPr>
        <p:spPr bwMode="auto">
          <a:xfrm>
            <a:off x="2938463" y="4970463"/>
            <a:ext cx="839787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Write Data</a:t>
            </a:r>
          </a:p>
        </p:txBody>
      </p:sp>
      <p:sp>
        <p:nvSpPr>
          <p:cNvPr id="37918" name="Text Box 45"/>
          <p:cNvSpPr txBox="1">
            <a:spLocks noChangeArrowheads="1"/>
          </p:cNvSpPr>
          <p:nvPr/>
        </p:nvSpPr>
        <p:spPr bwMode="auto">
          <a:xfrm>
            <a:off x="2938463" y="3913188"/>
            <a:ext cx="928687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Read Addr 1</a:t>
            </a:r>
          </a:p>
        </p:txBody>
      </p:sp>
      <p:sp>
        <p:nvSpPr>
          <p:cNvPr id="37919" name="Text Box 46"/>
          <p:cNvSpPr txBox="1">
            <a:spLocks noChangeArrowheads="1"/>
          </p:cNvSpPr>
          <p:nvPr/>
        </p:nvSpPr>
        <p:spPr bwMode="auto">
          <a:xfrm>
            <a:off x="2938463" y="4265613"/>
            <a:ext cx="928687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Read Addr 2</a:t>
            </a:r>
          </a:p>
        </p:txBody>
      </p:sp>
      <p:sp>
        <p:nvSpPr>
          <p:cNvPr id="37920" name="Text Box 47"/>
          <p:cNvSpPr txBox="1">
            <a:spLocks noChangeArrowheads="1"/>
          </p:cNvSpPr>
          <p:nvPr/>
        </p:nvSpPr>
        <p:spPr bwMode="auto">
          <a:xfrm>
            <a:off x="2938463" y="4618038"/>
            <a:ext cx="842962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Write Addr</a:t>
            </a:r>
          </a:p>
        </p:txBody>
      </p:sp>
      <p:sp>
        <p:nvSpPr>
          <p:cNvPr id="37921" name="Text Box 48"/>
          <p:cNvSpPr txBox="1">
            <a:spLocks noChangeArrowheads="1"/>
          </p:cNvSpPr>
          <p:nvPr/>
        </p:nvSpPr>
        <p:spPr bwMode="auto">
          <a:xfrm>
            <a:off x="2743200" y="3505200"/>
            <a:ext cx="16002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200" b="1" dirty="0" smtClean="0">
                <a:solidFill>
                  <a:schemeClr val="tx1"/>
                </a:solidFill>
                <a:latin typeface="Calibri" charset="0"/>
              </a:rPr>
              <a:t>Register File</a:t>
            </a:r>
            <a:endParaRPr lang="en-US" altLang="en-US" sz="1200" b="1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37922" name="Text Box 49"/>
          <p:cNvSpPr txBox="1">
            <a:spLocks noChangeArrowheads="1"/>
          </p:cNvSpPr>
          <p:nvPr/>
        </p:nvSpPr>
        <p:spPr bwMode="auto">
          <a:xfrm>
            <a:off x="3733800" y="4054475"/>
            <a:ext cx="623888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/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pPr algn="r"/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 Data 1</a:t>
            </a:r>
          </a:p>
        </p:txBody>
      </p:sp>
      <p:sp>
        <p:nvSpPr>
          <p:cNvPr id="37923" name="Text Box 50"/>
          <p:cNvSpPr txBox="1">
            <a:spLocks noChangeArrowheads="1"/>
          </p:cNvSpPr>
          <p:nvPr/>
        </p:nvSpPr>
        <p:spPr bwMode="auto">
          <a:xfrm>
            <a:off x="3733800" y="4687888"/>
            <a:ext cx="623888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/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pPr algn="r"/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 Data 2</a:t>
            </a:r>
          </a:p>
        </p:txBody>
      </p:sp>
      <p:sp>
        <p:nvSpPr>
          <p:cNvPr id="37924" name="Line 51"/>
          <p:cNvSpPr>
            <a:spLocks noChangeShapeType="1"/>
          </p:cNvSpPr>
          <p:nvPr/>
        </p:nvSpPr>
        <p:spPr bwMode="auto">
          <a:xfrm>
            <a:off x="2713038" y="5746750"/>
            <a:ext cx="37623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25" name="Line 52"/>
          <p:cNvSpPr>
            <a:spLocks noChangeShapeType="1"/>
          </p:cNvSpPr>
          <p:nvPr/>
        </p:nvSpPr>
        <p:spPr bwMode="auto">
          <a:xfrm>
            <a:off x="2787650" y="5675313"/>
            <a:ext cx="74613" cy="1412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26" name="Line 53"/>
          <p:cNvSpPr>
            <a:spLocks noChangeShapeType="1"/>
          </p:cNvSpPr>
          <p:nvPr/>
        </p:nvSpPr>
        <p:spPr bwMode="auto">
          <a:xfrm>
            <a:off x="3992563" y="5675313"/>
            <a:ext cx="74612" cy="1412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28" name="Text Box 55"/>
          <p:cNvSpPr txBox="1">
            <a:spLocks noChangeArrowheads="1"/>
          </p:cNvSpPr>
          <p:nvPr/>
        </p:nvSpPr>
        <p:spPr bwMode="auto">
          <a:xfrm>
            <a:off x="3992563" y="5746750"/>
            <a:ext cx="3365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dirty="0" smtClean="0">
                <a:solidFill>
                  <a:schemeClr val="tx1"/>
                </a:solidFill>
                <a:latin typeface="Calibri" charset="0"/>
              </a:rPr>
              <a:t>64</a:t>
            </a:r>
            <a:endParaRPr lang="en-US" altLang="en-US" sz="11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37929" name="Line 57"/>
          <p:cNvSpPr>
            <a:spLocks noChangeShapeType="1"/>
          </p:cNvSpPr>
          <p:nvPr/>
        </p:nvSpPr>
        <p:spPr bwMode="auto">
          <a:xfrm>
            <a:off x="4745038" y="5253038"/>
            <a:ext cx="0" cy="49371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30" name="Line 58"/>
          <p:cNvSpPr>
            <a:spLocks noChangeShapeType="1"/>
          </p:cNvSpPr>
          <p:nvPr/>
        </p:nvSpPr>
        <p:spPr bwMode="auto">
          <a:xfrm flipV="1">
            <a:off x="4292600" y="4903788"/>
            <a:ext cx="355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31" name="Line 59"/>
          <p:cNvSpPr>
            <a:spLocks noChangeShapeType="1"/>
          </p:cNvSpPr>
          <p:nvPr/>
        </p:nvSpPr>
        <p:spPr bwMode="auto">
          <a:xfrm>
            <a:off x="2713038" y="4054475"/>
            <a:ext cx="0" cy="16922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32" name="Line 60"/>
          <p:cNvSpPr>
            <a:spLocks noChangeShapeType="1"/>
          </p:cNvSpPr>
          <p:nvPr/>
        </p:nvSpPr>
        <p:spPr bwMode="auto">
          <a:xfrm>
            <a:off x="2713038" y="4054475"/>
            <a:ext cx="30003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33" name="Line 61"/>
          <p:cNvSpPr>
            <a:spLocks noChangeShapeType="1"/>
          </p:cNvSpPr>
          <p:nvPr/>
        </p:nvSpPr>
        <p:spPr bwMode="auto">
          <a:xfrm>
            <a:off x="4594225" y="4900613"/>
            <a:ext cx="42703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34" name="Line 62"/>
          <p:cNvSpPr>
            <a:spLocks noChangeShapeType="1"/>
          </p:cNvSpPr>
          <p:nvPr/>
        </p:nvSpPr>
        <p:spPr bwMode="auto">
          <a:xfrm>
            <a:off x="5948363" y="4687888"/>
            <a:ext cx="37623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35" name="Freeform 63"/>
          <p:cNvSpPr>
            <a:spLocks/>
          </p:cNvSpPr>
          <p:nvPr/>
        </p:nvSpPr>
        <p:spPr bwMode="auto">
          <a:xfrm>
            <a:off x="5422900" y="4054475"/>
            <a:ext cx="525463" cy="1198563"/>
          </a:xfrm>
          <a:custGeom>
            <a:avLst/>
            <a:gdLst>
              <a:gd name="T0" fmla="*/ 0 w 388"/>
              <a:gd name="T1" fmla="*/ 0 h 1099"/>
              <a:gd name="T2" fmla="*/ 0 w 388"/>
              <a:gd name="T3" fmla="*/ 2147483647 h 1099"/>
              <a:gd name="T4" fmla="*/ 2147483647 w 388"/>
              <a:gd name="T5" fmla="*/ 2147483647 h 1099"/>
              <a:gd name="T6" fmla="*/ 0 w 388"/>
              <a:gd name="T7" fmla="*/ 2147483647 h 1099"/>
              <a:gd name="T8" fmla="*/ 0 w 388"/>
              <a:gd name="T9" fmla="*/ 2147483647 h 1099"/>
              <a:gd name="T10" fmla="*/ 2147483647 w 388"/>
              <a:gd name="T11" fmla="*/ 2147483647 h 1099"/>
              <a:gd name="T12" fmla="*/ 2147483647 w 388"/>
              <a:gd name="T13" fmla="*/ 2147483647 h 1099"/>
              <a:gd name="T14" fmla="*/ 0 w 388"/>
              <a:gd name="T15" fmla="*/ 0 h 1099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388"/>
              <a:gd name="T25" fmla="*/ 0 h 1099"/>
              <a:gd name="T26" fmla="*/ 388 w 388"/>
              <a:gd name="T27" fmla="*/ 1099 h 1099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388" h="1099">
                <a:moveTo>
                  <a:pt x="0" y="0"/>
                </a:moveTo>
                <a:lnTo>
                  <a:pt x="0" y="427"/>
                </a:lnTo>
                <a:lnTo>
                  <a:pt x="111" y="553"/>
                </a:lnTo>
                <a:lnTo>
                  <a:pt x="0" y="671"/>
                </a:lnTo>
                <a:lnTo>
                  <a:pt x="0" y="1098"/>
                </a:lnTo>
                <a:lnTo>
                  <a:pt x="387" y="790"/>
                </a:lnTo>
                <a:lnTo>
                  <a:pt x="387" y="308"/>
                </a:lnTo>
                <a:lnTo>
                  <a:pt x="0" y="0"/>
                </a:lnTo>
              </a:path>
            </a:pathLst>
          </a:cu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36" name="Rectangle 64"/>
          <p:cNvSpPr>
            <a:spLocks noChangeArrowheads="1"/>
          </p:cNvSpPr>
          <p:nvPr/>
        </p:nvSpPr>
        <p:spPr bwMode="auto">
          <a:xfrm>
            <a:off x="5597525" y="4491038"/>
            <a:ext cx="346075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ts val="1600"/>
              </a:lnSpc>
            </a:pPr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ALU</a:t>
            </a:r>
          </a:p>
        </p:txBody>
      </p:sp>
      <p:sp>
        <p:nvSpPr>
          <p:cNvPr id="37937" name="Line 66"/>
          <p:cNvSpPr>
            <a:spLocks noChangeShapeType="1"/>
          </p:cNvSpPr>
          <p:nvPr/>
        </p:nvSpPr>
        <p:spPr bwMode="auto">
          <a:xfrm flipV="1">
            <a:off x="5257800" y="5041900"/>
            <a:ext cx="188913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38" name="Rectangle 67"/>
          <p:cNvSpPr>
            <a:spLocks noChangeArrowheads="1"/>
          </p:cNvSpPr>
          <p:nvPr/>
        </p:nvSpPr>
        <p:spPr bwMode="auto">
          <a:xfrm>
            <a:off x="5045075" y="5111750"/>
            <a:ext cx="150813" cy="30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latin typeface="Calibri" charset="0"/>
            </a:endParaRPr>
          </a:p>
        </p:txBody>
      </p:sp>
      <p:sp>
        <p:nvSpPr>
          <p:cNvPr id="37939" name="Rectangle 68"/>
          <p:cNvSpPr>
            <a:spLocks noChangeArrowheads="1"/>
          </p:cNvSpPr>
          <p:nvPr/>
        </p:nvSpPr>
        <p:spPr bwMode="auto">
          <a:xfrm>
            <a:off x="5045075" y="4759325"/>
            <a:ext cx="150813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latin typeface="Calibri" charset="0"/>
            </a:endParaRPr>
          </a:p>
        </p:txBody>
      </p:sp>
      <p:sp>
        <p:nvSpPr>
          <p:cNvPr id="37940" name="Line 69"/>
          <p:cNvSpPr>
            <a:spLocks noChangeShapeType="1"/>
          </p:cNvSpPr>
          <p:nvPr/>
        </p:nvSpPr>
        <p:spPr bwMode="auto">
          <a:xfrm>
            <a:off x="4745038" y="5253038"/>
            <a:ext cx="2762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41" name="Line 70"/>
          <p:cNvSpPr>
            <a:spLocks noChangeShapeType="1"/>
          </p:cNvSpPr>
          <p:nvPr/>
        </p:nvSpPr>
        <p:spPr bwMode="auto">
          <a:xfrm>
            <a:off x="4594225" y="4265613"/>
            <a:ext cx="80327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42" name="Oval 71"/>
          <p:cNvSpPr>
            <a:spLocks noChangeArrowheads="1"/>
          </p:cNvSpPr>
          <p:nvPr/>
        </p:nvSpPr>
        <p:spPr bwMode="auto">
          <a:xfrm>
            <a:off x="4970463" y="3560763"/>
            <a:ext cx="452437" cy="493712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37943" name="Rectangle 72"/>
          <p:cNvSpPr>
            <a:spLocks noChangeArrowheads="1"/>
          </p:cNvSpPr>
          <p:nvPr/>
        </p:nvSpPr>
        <p:spPr bwMode="auto">
          <a:xfrm>
            <a:off x="4970463" y="3560763"/>
            <a:ext cx="452437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lnSpc>
                <a:spcPts val="1600"/>
              </a:lnSpc>
            </a:pPr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Shift</a:t>
            </a:r>
          </a:p>
          <a:p>
            <a:pPr algn="ctr">
              <a:lnSpc>
                <a:spcPts val="1600"/>
              </a:lnSpc>
            </a:pPr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left 2</a:t>
            </a:r>
          </a:p>
        </p:txBody>
      </p:sp>
      <p:sp>
        <p:nvSpPr>
          <p:cNvPr id="37944" name="Line 73"/>
          <p:cNvSpPr>
            <a:spLocks noChangeShapeType="1"/>
          </p:cNvSpPr>
          <p:nvPr/>
        </p:nvSpPr>
        <p:spPr bwMode="auto">
          <a:xfrm>
            <a:off x="4745038" y="3841750"/>
            <a:ext cx="2254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" name="Group 74"/>
          <p:cNvGrpSpPr>
            <a:grpSpLocks/>
          </p:cNvGrpSpPr>
          <p:nvPr/>
        </p:nvGrpSpPr>
        <p:grpSpPr bwMode="auto">
          <a:xfrm>
            <a:off x="5648325" y="3243263"/>
            <a:ext cx="300038" cy="852487"/>
            <a:chOff x="1392" y="2880"/>
            <a:chExt cx="288" cy="480"/>
          </a:xfrm>
        </p:grpSpPr>
        <p:sp>
          <p:nvSpPr>
            <p:cNvPr id="38016" name="Line 75"/>
            <p:cNvSpPr>
              <a:spLocks noChangeShapeType="1"/>
            </p:cNvSpPr>
            <p:nvPr/>
          </p:nvSpPr>
          <p:spPr bwMode="auto">
            <a:xfrm>
              <a:off x="1392" y="3072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17" name="Line 76"/>
            <p:cNvSpPr>
              <a:spLocks noChangeShapeType="1"/>
            </p:cNvSpPr>
            <p:nvPr/>
          </p:nvSpPr>
          <p:spPr bwMode="auto">
            <a:xfrm flipH="1">
              <a:off x="1392" y="3120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18" name="Line 77"/>
            <p:cNvSpPr>
              <a:spLocks noChangeShapeType="1"/>
            </p:cNvSpPr>
            <p:nvPr/>
          </p:nvSpPr>
          <p:spPr bwMode="auto">
            <a:xfrm flipV="1">
              <a:off x="1392" y="288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19" name="Line 78"/>
            <p:cNvSpPr>
              <a:spLocks noChangeShapeType="1"/>
            </p:cNvSpPr>
            <p:nvPr/>
          </p:nvSpPr>
          <p:spPr bwMode="auto">
            <a:xfrm flipV="1">
              <a:off x="1392" y="316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20" name="Line 79"/>
            <p:cNvSpPr>
              <a:spLocks noChangeShapeType="1"/>
            </p:cNvSpPr>
            <p:nvPr/>
          </p:nvSpPr>
          <p:spPr bwMode="auto">
            <a:xfrm flipV="1">
              <a:off x="1392" y="3216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21" name="Line 80"/>
            <p:cNvSpPr>
              <a:spLocks noChangeShapeType="1"/>
            </p:cNvSpPr>
            <p:nvPr/>
          </p:nvSpPr>
          <p:spPr bwMode="auto">
            <a:xfrm flipV="1">
              <a:off x="1680" y="3024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22" name="Line 81"/>
            <p:cNvSpPr>
              <a:spLocks noChangeShapeType="1"/>
            </p:cNvSpPr>
            <p:nvPr/>
          </p:nvSpPr>
          <p:spPr bwMode="auto">
            <a:xfrm>
              <a:off x="1392" y="2880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7946" name="Line 83"/>
          <p:cNvSpPr>
            <a:spLocks noChangeShapeType="1"/>
          </p:cNvSpPr>
          <p:nvPr/>
        </p:nvSpPr>
        <p:spPr bwMode="auto">
          <a:xfrm>
            <a:off x="5408613" y="3841750"/>
            <a:ext cx="2254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47" name="Rectangle 84"/>
          <p:cNvSpPr>
            <a:spLocks noChangeArrowheads="1"/>
          </p:cNvSpPr>
          <p:nvPr/>
        </p:nvSpPr>
        <p:spPr bwMode="auto">
          <a:xfrm>
            <a:off x="6475413" y="3983038"/>
            <a:ext cx="1279525" cy="1339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37948" name="Line 85"/>
          <p:cNvSpPr>
            <a:spLocks noChangeShapeType="1"/>
          </p:cNvSpPr>
          <p:nvPr/>
        </p:nvSpPr>
        <p:spPr bwMode="auto">
          <a:xfrm>
            <a:off x="6249988" y="4687888"/>
            <a:ext cx="2508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49" name="Text Box 86"/>
          <p:cNvSpPr txBox="1">
            <a:spLocks noChangeArrowheads="1"/>
          </p:cNvSpPr>
          <p:nvPr/>
        </p:nvSpPr>
        <p:spPr bwMode="auto">
          <a:xfrm>
            <a:off x="6858000" y="3429000"/>
            <a:ext cx="990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Data</a:t>
            </a:r>
          </a:p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Memory</a:t>
            </a:r>
          </a:p>
        </p:txBody>
      </p:sp>
      <p:sp>
        <p:nvSpPr>
          <p:cNvPr id="37950" name="Text Box 87"/>
          <p:cNvSpPr txBox="1">
            <a:spLocks noChangeArrowheads="1"/>
          </p:cNvSpPr>
          <p:nvPr/>
        </p:nvSpPr>
        <p:spPr bwMode="auto">
          <a:xfrm>
            <a:off x="6400800" y="4548188"/>
            <a:ext cx="76200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Address</a:t>
            </a:r>
          </a:p>
        </p:txBody>
      </p:sp>
      <p:sp>
        <p:nvSpPr>
          <p:cNvPr id="37951" name="Text Box 88"/>
          <p:cNvSpPr txBox="1">
            <a:spLocks noChangeArrowheads="1"/>
          </p:cNvSpPr>
          <p:nvPr/>
        </p:nvSpPr>
        <p:spPr bwMode="auto">
          <a:xfrm>
            <a:off x="6400800" y="4900613"/>
            <a:ext cx="83978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Write Data</a:t>
            </a:r>
          </a:p>
        </p:txBody>
      </p:sp>
      <p:sp>
        <p:nvSpPr>
          <p:cNvPr id="37952" name="Text Box 89"/>
          <p:cNvSpPr txBox="1">
            <a:spLocks noChangeArrowheads="1"/>
          </p:cNvSpPr>
          <p:nvPr/>
        </p:nvSpPr>
        <p:spPr bwMode="auto">
          <a:xfrm>
            <a:off x="7227888" y="4476750"/>
            <a:ext cx="485775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Data</a:t>
            </a:r>
          </a:p>
        </p:txBody>
      </p:sp>
      <p:sp>
        <p:nvSpPr>
          <p:cNvPr id="37953" name="Line 90"/>
          <p:cNvSpPr>
            <a:spLocks noChangeShapeType="1"/>
          </p:cNvSpPr>
          <p:nvPr/>
        </p:nvSpPr>
        <p:spPr bwMode="auto">
          <a:xfrm>
            <a:off x="6096000" y="5029200"/>
            <a:ext cx="379413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54" name="Line 91"/>
          <p:cNvSpPr>
            <a:spLocks noChangeShapeType="1"/>
          </p:cNvSpPr>
          <p:nvPr/>
        </p:nvSpPr>
        <p:spPr bwMode="auto">
          <a:xfrm>
            <a:off x="8056563" y="5041900"/>
            <a:ext cx="2254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55" name="Line 93"/>
          <p:cNvSpPr>
            <a:spLocks noChangeShapeType="1"/>
          </p:cNvSpPr>
          <p:nvPr/>
        </p:nvSpPr>
        <p:spPr bwMode="auto">
          <a:xfrm>
            <a:off x="8507413" y="4829175"/>
            <a:ext cx="150812" cy="15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56" name="Rectangle 94"/>
          <p:cNvSpPr>
            <a:spLocks noChangeArrowheads="1"/>
          </p:cNvSpPr>
          <p:nvPr/>
        </p:nvSpPr>
        <p:spPr bwMode="auto">
          <a:xfrm>
            <a:off x="8281988" y="4548188"/>
            <a:ext cx="150812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37957" name="Line 96"/>
          <p:cNvSpPr>
            <a:spLocks noChangeShapeType="1"/>
          </p:cNvSpPr>
          <p:nvPr/>
        </p:nvSpPr>
        <p:spPr bwMode="auto">
          <a:xfrm>
            <a:off x="4292600" y="4265613"/>
            <a:ext cx="355600" cy="158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58" name="Line 97"/>
          <p:cNvSpPr>
            <a:spLocks noChangeShapeType="1"/>
          </p:cNvSpPr>
          <p:nvPr/>
        </p:nvSpPr>
        <p:spPr bwMode="auto">
          <a:xfrm>
            <a:off x="2787650" y="5111750"/>
            <a:ext cx="0" cy="12684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59" name="Line 98"/>
          <p:cNvSpPr>
            <a:spLocks noChangeShapeType="1"/>
          </p:cNvSpPr>
          <p:nvPr/>
        </p:nvSpPr>
        <p:spPr bwMode="auto">
          <a:xfrm>
            <a:off x="2035175" y="3419475"/>
            <a:ext cx="2254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60" name="Line 99"/>
          <p:cNvSpPr>
            <a:spLocks noChangeShapeType="1"/>
          </p:cNvSpPr>
          <p:nvPr/>
        </p:nvSpPr>
        <p:spPr bwMode="auto">
          <a:xfrm>
            <a:off x="1282700" y="2503488"/>
            <a:ext cx="90328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arrow" w="med" len="med"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61" name="Line 101"/>
          <p:cNvSpPr>
            <a:spLocks noChangeShapeType="1"/>
          </p:cNvSpPr>
          <p:nvPr/>
        </p:nvSpPr>
        <p:spPr bwMode="auto">
          <a:xfrm flipV="1">
            <a:off x="7745413" y="4687888"/>
            <a:ext cx="39846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62" name="Line 104"/>
          <p:cNvSpPr>
            <a:spLocks noChangeShapeType="1"/>
          </p:cNvSpPr>
          <p:nvPr/>
        </p:nvSpPr>
        <p:spPr bwMode="auto">
          <a:xfrm>
            <a:off x="2185988" y="3419475"/>
            <a:ext cx="2462212" cy="95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63" name="Line 106"/>
          <p:cNvSpPr>
            <a:spLocks noChangeShapeType="1"/>
          </p:cNvSpPr>
          <p:nvPr/>
        </p:nvSpPr>
        <p:spPr bwMode="auto">
          <a:xfrm>
            <a:off x="5948363" y="3630613"/>
            <a:ext cx="52863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64" name="Line 108"/>
          <p:cNvSpPr>
            <a:spLocks noChangeShapeType="1"/>
          </p:cNvSpPr>
          <p:nvPr/>
        </p:nvSpPr>
        <p:spPr bwMode="auto">
          <a:xfrm>
            <a:off x="4819650" y="4900613"/>
            <a:ext cx="0" cy="84613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65" name="Line 109"/>
          <p:cNvSpPr>
            <a:spLocks noChangeShapeType="1"/>
          </p:cNvSpPr>
          <p:nvPr/>
        </p:nvSpPr>
        <p:spPr bwMode="auto">
          <a:xfrm flipV="1">
            <a:off x="4819650" y="5715000"/>
            <a:ext cx="1276350" cy="317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66" name="Line 111"/>
          <p:cNvSpPr>
            <a:spLocks noChangeShapeType="1"/>
          </p:cNvSpPr>
          <p:nvPr/>
        </p:nvSpPr>
        <p:spPr bwMode="auto">
          <a:xfrm flipV="1">
            <a:off x="6324600" y="5715000"/>
            <a:ext cx="1752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67" name="Line 112"/>
          <p:cNvSpPr>
            <a:spLocks noChangeShapeType="1"/>
          </p:cNvSpPr>
          <p:nvPr/>
        </p:nvSpPr>
        <p:spPr bwMode="auto">
          <a:xfrm>
            <a:off x="8056563" y="4687888"/>
            <a:ext cx="225425" cy="15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68" name="Line 113"/>
          <p:cNvSpPr>
            <a:spLocks noChangeShapeType="1"/>
          </p:cNvSpPr>
          <p:nvPr/>
        </p:nvSpPr>
        <p:spPr bwMode="auto">
          <a:xfrm>
            <a:off x="8658225" y="4829175"/>
            <a:ext cx="0" cy="15509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69" name="Line 114"/>
          <p:cNvSpPr>
            <a:spLocks noChangeShapeType="1"/>
          </p:cNvSpPr>
          <p:nvPr/>
        </p:nvSpPr>
        <p:spPr bwMode="auto">
          <a:xfrm>
            <a:off x="6475413" y="2220913"/>
            <a:ext cx="0" cy="14097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70" name="Line 118"/>
          <p:cNvSpPr>
            <a:spLocks noChangeShapeType="1"/>
          </p:cNvSpPr>
          <p:nvPr/>
        </p:nvSpPr>
        <p:spPr bwMode="auto">
          <a:xfrm flipV="1">
            <a:off x="4745038" y="3841750"/>
            <a:ext cx="0" cy="14112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71" name="Line 119"/>
          <p:cNvSpPr>
            <a:spLocks noChangeShapeType="1"/>
          </p:cNvSpPr>
          <p:nvPr/>
        </p:nvSpPr>
        <p:spPr bwMode="auto">
          <a:xfrm flipV="1">
            <a:off x="3916363" y="5724525"/>
            <a:ext cx="80803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72" name="Line 120"/>
          <p:cNvSpPr>
            <a:spLocks noChangeShapeType="1"/>
          </p:cNvSpPr>
          <p:nvPr/>
        </p:nvSpPr>
        <p:spPr bwMode="auto">
          <a:xfrm>
            <a:off x="4594225" y="3429000"/>
            <a:ext cx="10541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73" name="Line 121"/>
          <p:cNvSpPr>
            <a:spLocks noChangeShapeType="1"/>
          </p:cNvSpPr>
          <p:nvPr/>
        </p:nvSpPr>
        <p:spPr bwMode="auto">
          <a:xfrm>
            <a:off x="2185988" y="2503488"/>
            <a:ext cx="0" cy="9159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74" name="Line 123"/>
          <p:cNvSpPr>
            <a:spLocks noChangeShapeType="1"/>
          </p:cNvSpPr>
          <p:nvPr/>
        </p:nvSpPr>
        <p:spPr bwMode="auto">
          <a:xfrm>
            <a:off x="755650" y="3136900"/>
            <a:ext cx="0" cy="148113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75" name="Oval 125"/>
          <p:cNvSpPr>
            <a:spLocks noChangeArrowheads="1"/>
          </p:cNvSpPr>
          <p:nvPr/>
        </p:nvSpPr>
        <p:spPr bwMode="auto">
          <a:xfrm>
            <a:off x="3089275" y="5534025"/>
            <a:ext cx="801688" cy="423863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37976" name="Rectangle 126"/>
          <p:cNvSpPr>
            <a:spLocks noChangeArrowheads="1"/>
          </p:cNvSpPr>
          <p:nvPr/>
        </p:nvSpPr>
        <p:spPr bwMode="auto">
          <a:xfrm>
            <a:off x="3240088" y="5534025"/>
            <a:ext cx="525462" cy="42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Sign</a:t>
            </a:r>
          </a:p>
          <a:p>
            <a:pPr algn="ctr"/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Extend</a:t>
            </a:r>
          </a:p>
        </p:txBody>
      </p:sp>
      <p:sp>
        <p:nvSpPr>
          <p:cNvPr id="37977" name="Line 130"/>
          <p:cNvSpPr>
            <a:spLocks noChangeShapeType="1"/>
          </p:cNvSpPr>
          <p:nvPr/>
        </p:nvSpPr>
        <p:spPr bwMode="auto">
          <a:xfrm>
            <a:off x="6324600" y="4687888"/>
            <a:ext cx="0" cy="105886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5" name="Group 386"/>
          <p:cNvGrpSpPr>
            <a:grpSpLocks/>
          </p:cNvGrpSpPr>
          <p:nvPr/>
        </p:nvGrpSpPr>
        <p:grpSpPr bwMode="auto">
          <a:xfrm>
            <a:off x="604838" y="1752600"/>
            <a:ext cx="7396162" cy="4800600"/>
            <a:chOff x="609600" y="1390066"/>
            <a:chExt cx="7486884" cy="5190916"/>
          </a:xfrm>
        </p:grpSpPr>
        <p:sp>
          <p:nvSpPr>
            <p:cNvPr id="38009" name="Text Box 124"/>
            <p:cNvSpPr txBox="1">
              <a:spLocks noChangeArrowheads="1"/>
            </p:cNvSpPr>
            <p:nvPr/>
          </p:nvSpPr>
          <p:spPr bwMode="auto">
            <a:xfrm>
              <a:off x="825713" y="6248400"/>
              <a:ext cx="1236236" cy="332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400" b="1">
                  <a:solidFill>
                    <a:schemeClr val="tx2"/>
                  </a:solidFill>
                  <a:latin typeface="Calibri" charset="0"/>
                </a:rPr>
                <a:t>System Clock</a:t>
              </a:r>
            </a:p>
          </p:txBody>
        </p:sp>
        <p:sp>
          <p:nvSpPr>
            <p:cNvPr id="38010" name="Line 125"/>
            <p:cNvSpPr>
              <a:spLocks noChangeShapeType="1"/>
            </p:cNvSpPr>
            <p:nvPr/>
          </p:nvSpPr>
          <p:spPr bwMode="auto">
            <a:xfrm>
              <a:off x="609600" y="6553200"/>
              <a:ext cx="7467600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11" name="Line 126"/>
            <p:cNvSpPr>
              <a:spLocks noChangeShapeType="1"/>
            </p:cNvSpPr>
            <p:nvPr/>
          </p:nvSpPr>
          <p:spPr bwMode="auto">
            <a:xfrm flipH="1">
              <a:off x="8077200" y="1390066"/>
              <a:ext cx="19284" cy="5163136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12" name="Line 127"/>
            <p:cNvSpPr>
              <a:spLocks noChangeShapeType="1"/>
            </p:cNvSpPr>
            <p:nvPr/>
          </p:nvSpPr>
          <p:spPr bwMode="auto">
            <a:xfrm>
              <a:off x="6245252" y="1472461"/>
              <a:ext cx="3148" cy="508074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13" name="Line 128"/>
            <p:cNvSpPr>
              <a:spLocks noChangeShapeType="1"/>
            </p:cNvSpPr>
            <p:nvPr/>
          </p:nvSpPr>
          <p:spPr bwMode="auto">
            <a:xfrm>
              <a:off x="4548289" y="1472460"/>
              <a:ext cx="23711" cy="508074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14" name="Line 129"/>
            <p:cNvSpPr>
              <a:spLocks noChangeShapeType="1"/>
            </p:cNvSpPr>
            <p:nvPr/>
          </p:nvSpPr>
          <p:spPr bwMode="auto">
            <a:xfrm flipH="1">
              <a:off x="2514600" y="1554856"/>
              <a:ext cx="28188" cy="4998344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015" name="Line 130"/>
            <p:cNvSpPr>
              <a:spLocks noChangeShapeType="1"/>
            </p:cNvSpPr>
            <p:nvPr/>
          </p:nvSpPr>
          <p:spPr bwMode="auto">
            <a:xfrm flipH="1">
              <a:off x="609600" y="4933074"/>
              <a:ext cx="4820" cy="1620127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100"/>
          <p:cNvGrpSpPr>
            <a:grpSpLocks/>
          </p:cNvGrpSpPr>
          <p:nvPr/>
        </p:nvGrpSpPr>
        <p:grpSpPr bwMode="auto">
          <a:xfrm>
            <a:off x="1066800" y="1905000"/>
            <a:ext cx="228600" cy="755650"/>
            <a:chOff x="6533000" y="3215599"/>
            <a:chExt cx="485666" cy="1056070"/>
          </a:xfrm>
        </p:grpSpPr>
        <p:grpSp>
          <p:nvGrpSpPr>
            <p:cNvPr id="7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38003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004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005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006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007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008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38002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grpSp>
        <p:nvGrpSpPr>
          <p:cNvPr id="8" name="Group 100"/>
          <p:cNvGrpSpPr>
            <a:grpSpLocks/>
          </p:cNvGrpSpPr>
          <p:nvPr/>
        </p:nvGrpSpPr>
        <p:grpSpPr bwMode="auto">
          <a:xfrm>
            <a:off x="8264525" y="4425950"/>
            <a:ext cx="228600" cy="755650"/>
            <a:chOff x="6533000" y="3215599"/>
            <a:chExt cx="485666" cy="1056070"/>
          </a:xfrm>
        </p:grpSpPr>
        <p:grpSp>
          <p:nvGrpSpPr>
            <p:cNvPr id="9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37995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996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997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998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999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000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37994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grpSp>
        <p:nvGrpSpPr>
          <p:cNvPr id="10" name="Group 100"/>
          <p:cNvGrpSpPr>
            <a:grpSpLocks/>
          </p:cNvGrpSpPr>
          <p:nvPr/>
        </p:nvGrpSpPr>
        <p:grpSpPr bwMode="auto">
          <a:xfrm>
            <a:off x="5029200" y="4616450"/>
            <a:ext cx="228600" cy="755650"/>
            <a:chOff x="6533000" y="3215599"/>
            <a:chExt cx="485666" cy="1056070"/>
          </a:xfrm>
        </p:grpSpPr>
        <p:grpSp>
          <p:nvGrpSpPr>
            <p:cNvPr id="11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37987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988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989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990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991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992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37986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sp>
        <p:nvSpPr>
          <p:cNvPr id="37982" name="Line 130"/>
          <p:cNvSpPr>
            <a:spLocks noChangeShapeType="1"/>
          </p:cNvSpPr>
          <p:nvPr/>
        </p:nvSpPr>
        <p:spPr bwMode="auto">
          <a:xfrm>
            <a:off x="8077200" y="5029200"/>
            <a:ext cx="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83" name="Line 130"/>
          <p:cNvSpPr>
            <a:spLocks noChangeShapeType="1"/>
          </p:cNvSpPr>
          <p:nvPr/>
        </p:nvSpPr>
        <p:spPr bwMode="auto">
          <a:xfrm>
            <a:off x="6096000" y="5029200"/>
            <a:ext cx="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84" name="Line 13"/>
          <p:cNvSpPr>
            <a:spLocks noChangeShapeType="1"/>
          </p:cNvSpPr>
          <p:nvPr/>
        </p:nvSpPr>
        <p:spPr bwMode="auto">
          <a:xfrm>
            <a:off x="2743200" y="5105400"/>
            <a:ext cx="30480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Will grade midterms over the weekend</a:t>
            </a:r>
          </a:p>
          <a:p>
            <a:r>
              <a:rPr lang="en-US" dirty="0" smtClean="0"/>
              <a:t>Project 2 – will talk about briefly today then put up specification</a:t>
            </a:r>
          </a:p>
          <a:p>
            <a:r>
              <a:rPr lang="en-US" dirty="0" smtClean="0"/>
              <a:t>Project 1due today.  Most of you have submitted and I have tested and commented.  If you </a:t>
            </a:r>
            <a:r>
              <a:rPr lang="en-US" dirty="0" err="1" smtClean="0"/>
              <a:t>havent</a:t>
            </a:r>
            <a:r>
              <a:rPr lang="en-US" dirty="0" smtClean="0"/>
              <a:t> submitted please do so so I can test and comment.  </a:t>
            </a:r>
          </a:p>
          <a:p>
            <a:r>
              <a:rPr lang="en-US" dirty="0" smtClean="0"/>
              <a:t>It is important for you to have your code working or project 2 will be  non starter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4436462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52400"/>
            <a:ext cx="8610600" cy="762000"/>
          </a:xfrm>
        </p:spPr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Implementing A Pipelined Processor</a:t>
            </a:r>
          </a:p>
        </p:txBody>
      </p:sp>
      <p:sp>
        <p:nvSpPr>
          <p:cNvPr id="1204336" name="Text Box 112"/>
          <p:cNvSpPr txBox="1">
            <a:spLocks noChangeArrowheads="1"/>
          </p:cNvSpPr>
          <p:nvPr/>
        </p:nvSpPr>
        <p:spPr bwMode="auto">
          <a:xfrm>
            <a:off x="1168400" y="1749425"/>
            <a:ext cx="965200" cy="3079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IF:Fetch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37" name="Text Box 113"/>
          <p:cNvSpPr txBox="1">
            <a:spLocks noChangeArrowheads="1"/>
          </p:cNvSpPr>
          <p:nvPr/>
        </p:nvSpPr>
        <p:spPr bwMode="auto">
          <a:xfrm>
            <a:off x="3143250" y="1727200"/>
            <a:ext cx="742950" cy="3079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ID:Dec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38" name="Text Box 114"/>
          <p:cNvSpPr txBox="1">
            <a:spLocks noChangeArrowheads="1"/>
          </p:cNvSpPr>
          <p:nvPr/>
        </p:nvSpPr>
        <p:spPr bwMode="auto">
          <a:xfrm>
            <a:off x="4716463" y="1727201"/>
            <a:ext cx="1379537" cy="30777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EX:Execute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39" name="Text Box 115"/>
          <p:cNvSpPr txBox="1">
            <a:spLocks noChangeArrowheads="1"/>
          </p:cNvSpPr>
          <p:nvPr/>
        </p:nvSpPr>
        <p:spPr bwMode="auto">
          <a:xfrm>
            <a:off x="6483350" y="1727200"/>
            <a:ext cx="1441450" cy="523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MEM:</a:t>
            </a:r>
          </a:p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MemAccess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40" name="Text Box 116"/>
          <p:cNvSpPr txBox="1">
            <a:spLocks noChangeArrowheads="1"/>
          </p:cNvSpPr>
          <p:nvPr/>
        </p:nvSpPr>
        <p:spPr bwMode="auto">
          <a:xfrm>
            <a:off x="7908925" y="1727200"/>
            <a:ext cx="1235075" cy="523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WB:</a:t>
            </a:r>
          </a:p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WriteBack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39943" name="Line 13"/>
          <p:cNvSpPr>
            <a:spLocks noChangeShapeType="1"/>
          </p:cNvSpPr>
          <p:nvPr/>
        </p:nvSpPr>
        <p:spPr bwMode="auto">
          <a:xfrm>
            <a:off x="2711450" y="4724400"/>
            <a:ext cx="31750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oval" w="med" len="med"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2" name="Group 15"/>
          <p:cNvGrpSpPr>
            <a:grpSpLocks/>
          </p:cNvGrpSpPr>
          <p:nvPr/>
        </p:nvGrpSpPr>
        <p:grpSpPr bwMode="auto">
          <a:xfrm>
            <a:off x="1658938" y="3032125"/>
            <a:ext cx="376237" cy="850900"/>
            <a:chOff x="1392" y="2880"/>
            <a:chExt cx="288" cy="480"/>
          </a:xfrm>
        </p:grpSpPr>
        <p:sp>
          <p:nvSpPr>
            <p:cNvPr id="40085" name="Line 16"/>
            <p:cNvSpPr>
              <a:spLocks noChangeShapeType="1"/>
            </p:cNvSpPr>
            <p:nvPr/>
          </p:nvSpPr>
          <p:spPr bwMode="auto">
            <a:xfrm>
              <a:off x="1392" y="3072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86" name="Line 17"/>
            <p:cNvSpPr>
              <a:spLocks noChangeShapeType="1"/>
            </p:cNvSpPr>
            <p:nvPr/>
          </p:nvSpPr>
          <p:spPr bwMode="auto">
            <a:xfrm flipH="1">
              <a:off x="1392" y="3120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87" name="Line 18"/>
            <p:cNvSpPr>
              <a:spLocks noChangeShapeType="1"/>
            </p:cNvSpPr>
            <p:nvPr/>
          </p:nvSpPr>
          <p:spPr bwMode="auto">
            <a:xfrm flipV="1">
              <a:off x="1392" y="288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88" name="Line 19"/>
            <p:cNvSpPr>
              <a:spLocks noChangeShapeType="1"/>
            </p:cNvSpPr>
            <p:nvPr/>
          </p:nvSpPr>
          <p:spPr bwMode="auto">
            <a:xfrm flipV="1">
              <a:off x="1392" y="316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89" name="Line 20"/>
            <p:cNvSpPr>
              <a:spLocks noChangeShapeType="1"/>
            </p:cNvSpPr>
            <p:nvPr/>
          </p:nvSpPr>
          <p:spPr bwMode="auto">
            <a:xfrm flipV="1">
              <a:off x="1392" y="3216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90" name="Line 21"/>
            <p:cNvSpPr>
              <a:spLocks noChangeShapeType="1"/>
            </p:cNvSpPr>
            <p:nvPr/>
          </p:nvSpPr>
          <p:spPr bwMode="auto">
            <a:xfrm flipV="1">
              <a:off x="1680" y="3024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91" name="Line 22"/>
            <p:cNvSpPr>
              <a:spLocks noChangeShapeType="1"/>
            </p:cNvSpPr>
            <p:nvPr/>
          </p:nvSpPr>
          <p:spPr bwMode="auto">
            <a:xfrm>
              <a:off x="1392" y="2880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9945" name="Rectangle 23"/>
          <p:cNvSpPr>
            <a:spLocks noChangeArrowheads="1"/>
          </p:cNvSpPr>
          <p:nvPr/>
        </p:nvSpPr>
        <p:spPr bwMode="auto">
          <a:xfrm>
            <a:off x="981075" y="3913188"/>
            <a:ext cx="1279525" cy="1339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39946" name="Rectangle 24"/>
          <p:cNvSpPr>
            <a:spLocks noChangeArrowheads="1"/>
          </p:cNvSpPr>
          <p:nvPr/>
        </p:nvSpPr>
        <p:spPr bwMode="auto">
          <a:xfrm>
            <a:off x="530225" y="4265613"/>
            <a:ext cx="149225" cy="7762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9947" name="Line 25"/>
          <p:cNvSpPr>
            <a:spLocks noChangeShapeType="1"/>
          </p:cNvSpPr>
          <p:nvPr/>
        </p:nvSpPr>
        <p:spPr bwMode="auto">
          <a:xfrm>
            <a:off x="679450" y="4618038"/>
            <a:ext cx="3016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48" name="Line 26"/>
          <p:cNvSpPr>
            <a:spLocks noChangeShapeType="1"/>
          </p:cNvSpPr>
          <p:nvPr/>
        </p:nvSpPr>
        <p:spPr bwMode="auto">
          <a:xfrm>
            <a:off x="755650" y="3136900"/>
            <a:ext cx="90328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49" name="Line 27"/>
          <p:cNvSpPr>
            <a:spLocks noChangeShapeType="1"/>
          </p:cNvSpPr>
          <p:nvPr/>
        </p:nvSpPr>
        <p:spPr bwMode="auto">
          <a:xfrm>
            <a:off x="1282700" y="3702050"/>
            <a:ext cx="37623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50" name="Text Box 28"/>
          <p:cNvSpPr txBox="1">
            <a:spLocks noChangeArrowheads="1"/>
          </p:cNvSpPr>
          <p:nvPr/>
        </p:nvSpPr>
        <p:spPr bwMode="auto">
          <a:xfrm>
            <a:off x="906463" y="4406900"/>
            <a:ext cx="846137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Address</a:t>
            </a:r>
          </a:p>
        </p:txBody>
      </p:sp>
      <p:sp>
        <p:nvSpPr>
          <p:cNvPr id="39951" name="Text Box 29"/>
          <p:cNvSpPr txBox="1">
            <a:spLocks noChangeArrowheads="1"/>
          </p:cNvSpPr>
          <p:nvPr/>
        </p:nvSpPr>
        <p:spPr bwMode="auto">
          <a:xfrm>
            <a:off x="990600" y="3962400"/>
            <a:ext cx="11525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Instruction</a:t>
            </a:r>
          </a:p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Memory</a:t>
            </a:r>
          </a:p>
        </p:txBody>
      </p:sp>
      <p:sp>
        <p:nvSpPr>
          <p:cNvPr id="39952" name="Text Box 31"/>
          <p:cNvSpPr txBox="1">
            <a:spLocks noChangeArrowheads="1"/>
          </p:cNvSpPr>
          <p:nvPr/>
        </p:nvSpPr>
        <p:spPr bwMode="auto">
          <a:xfrm rot="-5400000">
            <a:off x="424657" y="4495006"/>
            <a:ext cx="330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900" b="1">
                <a:solidFill>
                  <a:srgbClr val="000000"/>
                </a:solidFill>
                <a:latin typeface="Calibri" charset="0"/>
              </a:rPr>
              <a:t>PC</a:t>
            </a:r>
          </a:p>
        </p:txBody>
      </p:sp>
      <p:sp>
        <p:nvSpPr>
          <p:cNvPr id="39953" name="Line 32"/>
          <p:cNvSpPr>
            <a:spLocks noChangeShapeType="1"/>
          </p:cNvSpPr>
          <p:nvPr/>
        </p:nvSpPr>
        <p:spPr bwMode="auto">
          <a:xfrm>
            <a:off x="228600" y="4618038"/>
            <a:ext cx="3016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54" name="Text Box 33"/>
          <p:cNvSpPr txBox="1">
            <a:spLocks noChangeArrowheads="1"/>
          </p:cNvSpPr>
          <p:nvPr/>
        </p:nvSpPr>
        <p:spPr bwMode="auto">
          <a:xfrm>
            <a:off x="1057275" y="3560763"/>
            <a:ext cx="2603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b="1">
                <a:solidFill>
                  <a:schemeClr val="tx1"/>
                </a:solidFill>
                <a:latin typeface="Calibri" charset="0"/>
              </a:rPr>
              <a:t>4</a:t>
            </a:r>
          </a:p>
        </p:txBody>
      </p:sp>
      <p:sp>
        <p:nvSpPr>
          <p:cNvPr id="39955" name="Line 34"/>
          <p:cNvSpPr>
            <a:spLocks noChangeShapeType="1"/>
          </p:cNvSpPr>
          <p:nvPr/>
        </p:nvSpPr>
        <p:spPr bwMode="auto">
          <a:xfrm>
            <a:off x="228600" y="2362200"/>
            <a:ext cx="0" cy="22558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56" name="Line 36"/>
          <p:cNvSpPr>
            <a:spLocks noChangeShapeType="1"/>
          </p:cNvSpPr>
          <p:nvPr/>
        </p:nvSpPr>
        <p:spPr bwMode="auto">
          <a:xfrm flipH="1">
            <a:off x="228600" y="2362200"/>
            <a:ext cx="8413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57" name="Rectangle 37"/>
          <p:cNvSpPr>
            <a:spLocks noChangeArrowheads="1"/>
          </p:cNvSpPr>
          <p:nvPr/>
        </p:nvSpPr>
        <p:spPr bwMode="auto">
          <a:xfrm flipH="1">
            <a:off x="1146175" y="2432050"/>
            <a:ext cx="150813" cy="30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39958" name="Rectangle 38"/>
          <p:cNvSpPr>
            <a:spLocks noChangeArrowheads="1"/>
          </p:cNvSpPr>
          <p:nvPr/>
        </p:nvSpPr>
        <p:spPr bwMode="auto">
          <a:xfrm flipH="1">
            <a:off x="1131888" y="2079625"/>
            <a:ext cx="150812" cy="30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39959" name="Line 39"/>
          <p:cNvSpPr>
            <a:spLocks noChangeShapeType="1"/>
          </p:cNvSpPr>
          <p:nvPr/>
        </p:nvSpPr>
        <p:spPr bwMode="auto">
          <a:xfrm flipH="1">
            <a:off x="1282700" y="2220913"/>
            <a:ext cx="519271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60" name="Line 40"/>
          <p:cNvSpPr>
            <a:spLocks noChangeShapeType="1"/>
          </p:cNvSpPr>
          <p:nvPr/>
        </p:nvSpPr>
        <p:spPr bwMode="auto">
          <a:xfrm flipH="1">
            <a:off x="2787650" y="6380163"/>
            <a:ext cx="58705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61" name="Rectangle 41"/>
          <p:cNvSpPr>
            <a:spLocks noChangeArrowheads="1"/>
          </p:cNvSpPr>
          <p:nvPr/>
        </p:nvSpPr>
        <p:spPr bwMode="auto">
          <a:xfrm>
            <a:off x="3013075" y="3913188"/>
            <a:ext cx="1279525" cy="1339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39962" name="Line 42"/>
          <p:cNvSpPr>
            <a:spLocks noChangeShapeType="1"/>
          </p:cNvSpPr>
          <p:nvPr/>
        </p:nvSpPr>
        <p:spPr bwMode="auto">
          <a:xfrm>
            <a:off x="2260600" y="4618038"/>
            <a:ext cx="482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63" name="Line 43"/>
          <p:cNvSpPr>
            <a:spLocks noChangeShapeType="1"/>
          </p:cNvSpPr>
          <p:nvPr/>
        </p:nvSpPr>
        <p:spPr bwMode="auto">
          <a:xfrm>
            <a:off x="2713038" y="4406900"/>
            <a:ext cx="30003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64" name="Text Box 44"/>
          <p:cNvSpPr txBox="1">
            <a:spLocks noChangeArrowheads="1"/>
          </p:cNvSpPr>
          <p:nvPr/>
        </p:nvSpPr>
        <p:spPr bwMode="auto">
          <a:xfrm>
            <a:off x="2938463" y="4970463"/>
            <a:ext cx="839787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Write Data</a:t>
            </a:r>
          </a:p>
        </p:txBody>
      </p:sp>
      <p:sp>
        <p:nvSpPr>
          <p:cNvPr id="39965" name="Text Box 45"/>
          <p:cNvSpPr txBox="1">
            <a:spLocks noChangeArrowheads="1"/>
          </p:cNvSpPr>
          <p:nvPr/>
        </p:nvSpPr>
        <p:spPr bwMode="auto">
          <a:xfrm>
            <a:off x="2938463" y="3913188"/>
            <a:ext cx="928687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Read Addr 1</a:t>
            </a:r>
          </a:p>
        </p:txBody>
      </p:sp>
      <p:sp>
        <p:nvSpPr>
          <p:cNvPr id="39966" name="Text Box 46"/>
          <p:cNvSpPr txBox="1">
            <a:spLocks noChangeArrowheads="1"/>
          </p:cNvSpPr>
          <p:nvPr/>
        </p:nvSpPr>
        <p:spPr bwMode="auto">
          <a:xfrm>
            <a:off x="2938463" y="4265613"/>
            <a:ext cx="928687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Read Addr 2</a:t>
            </a:r>
          </a:p>
        </p:txBody>
      </p:sp>
      <p:sp>
        <p:nvSpPr>
          <p:cNvPr id="39967" name="Text Box 47"/>
          <p:cNvSpPr txBox="1">
            <a:spLocks noChangeArrowheads="1"/>
          </p:cNvSpPr>
          <p:nvPr/>
        </p:nvSpPr>
        <p:spPr bwMode="auto">
          <a:xfrm>
            <a:off x="2938463" y="4618038"/>
            <a:ext cx="842962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Write Addr</a:t>
            </a:r>
          </a:p>
        </p:txBody>
      </p:sp>
      <p:sp>
        <p:nvSpPr>
          <p:cNvPr id="39968" name="Text Box 48"/>
          <p:cNvSpPr txBox="1">
            <a:spLocks noChangeArrowheads="1"/>
          </p:cNvSpPr>
          <p:nvPr/>
        </p:nvSpPr>
        <p:spPr bwMode="auto">
          <a:xfrm>
            <a:off x="3124200" y="3505201"/>
            <a:ext cx="12192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200" b="1" dirty="0" smtClean="0">
                <a:solidFill>
                  <a:schemeClr val="tx1"/>
                </a:solidFill>
                <a:latin typeface="Calibri" charset="0"/>
              </a:rPr>
              <a:t>Register File</a:t>
            </a:r>
            <a:endParaRPr lang="en-US" altLang="en-US" sz="1200" b="1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39969" name="Text Box 49"/>
          <p:cNvSpPr txBox="1">
            <a:spLocks noChangeArrowheads="1"/>
          </p:cNvSpPr>
          <p:nvPr/>
        </p:nvSpPr>
        <p:spPr bwMode="auto">
          <a:xfrm>
            <a:off x="3733800" y="4054475"/>
            <a:ext cx="623888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/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pPr algn="r"/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 Data 1</a:t>
            </a:r>
          </a:p>
        </p:txBody>
      </p:sp>
      <p:sp>
        <p:nvSpPr>
          <p:cNvPr id="39970" name="Text Box 50"/>
          <p:cNvSpPr txBox="1">
            <a:spLocks noChangeArrowheads="1"/>
          </p:cNvSpPr>
          <p:nvPr/>
        </p:nvSpPr>
        <p:spPr bwMode="auto">
          <a:xfrm>
            <a:off x="3733800" y="4687888"/>
            <a:ext cx="623888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/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pPr algn="r"/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 Data 2</a:t>
            </a:r>
          </a:p>
        </p:txBody>
      </p:sp>
      <p:sp>
        <p:nvSpPr>
          <p:cNvPr id="39971" name="Line 51"/>
          <p:cNvSpPr>
            <a:spLocks noChangeShapeType="1"/>
          </p:cNvSpPr>
          <p:nvPr/>
        </p:nvSpPr>
        <p:spPr bwMode="auto">
          <a:xfrm>
            <a:off x="2713038" y="5746750"/>
            <a:ext cx="37623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72" name="Line 52"/>
          <p:cNvSpPr>
            <a:spLocks noChangeShapeType="1"/>
          </p:cNvSpPr>
          <p:nvPr/>
        </p:nvSpPr>
        <p:spPr bwMode="auto">
          <a:xfrm>
            <a:off x="2787650" y="5675313"/>
            <a:ext cx="74613" cy="1412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73" name="Line 53"/>
          <p:cNvSpPr>
            <a:spLocks noChangeShapeType="1"/>
          </p:cNvSpPr>
          <p:nvPr/>
        </p:nvSpPr>
        <p:spPr bwMode="auto">
          <a:xfrm>
            <a:off x="3992563" y="5675313"/>
            <a:ext cx="74612" cy="1412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75" name="Text Box 55"/>
          <p:cNvSpPr txBox="1">
            <a:spLocks noChangeArrowheads="1"/>
          </p:cNvSpPr>
          <p:nvPr/>
        </p:nvSpPr>
        <p:spPr bwMode="auto">
          <a:xfrm>
            <a:off x="3992563" y="5746750"/>
            <a:ext cx="3365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dirty="0" smtClean="0">
                <a:solidFill>
                  <a:schemeClr val="tx1"/>
                </a:solidFill>
                <a:latin typeface="Calibri" charset="0"/>
              </a:rPr>
              <a:t>64</a:t>
            </a:r>
            <a:endParaRPr lang="en-US" altLang="en-US" sz="11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39976" name="Line 57"/>
          <p:cNvSpPr>
            <a:spLocks noChangeShapeType="1"/>
          </p:cNvSpPr>
          <p:nvPr/>
        </p:nvSpPr>
        <p:spPr bwMode="auto">
          <a:xfrm>
            <a:off x="4745038" y="5253038"/>
            <a:ext cx="0" cy="49371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77" name="Line 58"/>
          <p:cNvSpPr>
            <a:spLocks noChangeShapeType="1"/>
          </p:cNvSpPr>
          <p:nvPr/>
        </p:nvSpPr>
        <p:spPr bwMode="auto">
          <a:xfrm flipV="1">
            <a:off x="4292600" y="4903788"/>
            <a:ext cx="355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78" name="Line 59"/>
          <p:cNvSpPr>
            <a:spLocks noChangeShapeType="1"/>
          </p:cNvSpPr>
          <p:nvPr/>
        </p:nvSpPr>
        <p:spPr bwMode="auto">
          <a:xfrm>
            <a:off x="2713038" y="4054475"/>
            <a:ext cx="0" cy="16922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79" name="Line 60"/>
          <p:cNvSpPr>
            <a:spLocks noChangeShapeType="1"/>
          </p:cNvSpPr>
          <p:nvPr/>
        </p:nvSpPr>
        <p:spPr bwMode="auto">
          <a:xfrm>
            <a:off x="2713038" y="4054475"/>
            <a:ext cx="30003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80" name="Line 61"/>
          <p:cNvSpPr>
            <a:spLocks noChangeShapeType="1"/>
          </p:cNvSpPr>
          <p:nvPr/>
        </p:nvSpPr>
        <p:spPr bwMode="auto">
          <a:xfrm>
            <a:off x="4594225" y="4900613"/>
            <a:ext cx="42703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81" name="Line 62"/>
          <p:cNvSpPr>
            <a:spLocks noChangeShapeType="1"/>
          </p:cNvSpPr>
          <p:nvPr/>
        </p:nvSpPr>
        <p:spPr bwMode="auto">
          <a:xfrm>
            <a:off x="5948363" y="4687888"/>
            <a:ext cx="37623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82" name="Freeform 63"/>
          <p:cNvSpPr>
            <a:spLocks/>
          </p:cNvSpPr>
          <p:nvPr/>
        </p:nvSpPr>
        <p:spPr bwMode="auto">
          <a:xfrm>
            <a:off x="5422900" y="4054475"/>
            <a:ext cx="525463" cy="1198563"/>
          </a:xfrm>
          <a:custGeom>
            <a:avLst/>
            <a:gdLst>
              <a:gd name="T0" fmla="*/ 0 w 388"/>
              <a:gd name="T1" fmla="*/ 0 h 1099"/>
              <a:gd name="T2" fmla="*/ 0 w 388"/>
              <a:gd name="T3" fmla="*/ 2147483647 h 1099"/>
              <a:gd name="T4" fmla="*/ 2147483647 w 388"/>
              <a:gd name="T5" fmla="*/ 2147483647 h 1099"/>
              <a:gd name="T6" fmla="*/ 0 w 388"/>
              <a:gd name="T7" fmla="*/ 2147483647 h 1099"/>
              <a:gd name="T8" fmla="*/ 0 w 388"/>
              <a:gd name="T9" fmla="*/ 2147483647 h 1099"/>
              <a:gd name="T10" fmla="*/ 2147483647 w 388"/>
              <a:gd name="T11" fmla="*/ 2147483647 h 1099"/>
              <a:gd name="T12" fmla="*/ 2147483647 w 388"/>
              <a:gd name="T13" fmla="*/ 2147483647 h 1099"/>
              <a:gd name="T14" fmla="*/ 0 w 388"/>
              <a:gd name="T15" fmla="*/ 0 h 1099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388"/>
              <a:gd name="T25" fmla="*/ 0 h 1099"/>
              <a:gd name="T26" fmla="*/ 388 w 388"/>
              <a:gd name="T27" fmla="*/ 1099 h 1099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388" h="1099">
                <a:moveTo>
                  <a:pt x="0" y="0"/>
                </a:moveTo>
                <a:lnTo>
                  <a:pt x="0" y="427"/>
                </a:lnTo>
                <a:lnTo>
                  <a:pt x="111" y="553"/>
                </a:lnTo>
                <a:lnTo>
                  <a:pt x="0" y="671"/>
                </a:lnTo>
                <a:lnTo>
                  <a:pt x="0" y="1098"/>
                </a:lnTo>
                <a:lnTo>
                  <a:pt x="387" y="790"/>
                </a:lnTo>
                <a:lnTo>
                  <a:pt x="387" y="308"/>
                </a:lnTo>
                <a:lnTo>
                  <a:pt x="0" y="0"/>
                </a:lnTo>
              </a:path>
            </a:pathLst>
          </a:cu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83" name="Rectangle 64"/>
          <p:cNvSpPr>
            <a:spLocks noChangeArrowheads="1"/>
          </p:cNvSpPr>
          <p:nvPr/>
        </p:nvSpPr>
        <p:spPr bwMode="auto">
          <a:xfrm>
            <a:off x="5597525" y="4491038"/>
            <a:ext cx="346075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ts val="1600"/>
              </a:lnSpc>
            </a:pPr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ALU</a:t>
            </a:r>
          </a:p>
        </p:txBody>
      </p:sp>
      <p:sp>
        <p:nvSpPr>
          <p:cNvPr id="39984" name="Line 66"/>
          <p:cNvSpPr>
            <a:spLocks noChangeShapeType="1"/>
          </p:cNvSpPr>
          <p:nvPr/>
        </p:nvSpPr>
        <p:spPr bwMode="auto">
          <a:xfrm flipV="1">
            <a:off x="5257800" y="5041900"/>
            <a:ext cx="188913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85" name="Rectangle 67"/>
          <p:cNvSpPr>
            <a:spLocks noChangeArrowheads="1"/>
          </p:cNvSpPr>
          <p:nvPr/>
        </p:nvSpPr>
        <p:spPr bwMode="auto">
          <a:xfrm>
            <a:off x="5045075" y="5111750"/>
            <a:ext cx="150813" cy="30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latin typeface="Calibri" charset="0"/>
            </a:endParaRPr>
          </a:p>
        </p:txBody>
      </p:sp>
      <p:sp>
        <p:nvSpPr>
          <p:cNvPr id="39986" name="Rectangle 68"/>
          <p:cNvSpPr>
            <a:spLocks noChangeArrowheads="1"/>
          </p:cNvSpPr>
          <p:nvPr/>
        </p:nvSpPr>
        <p:spPr bwMode="auto">
          <a:xfrm>
            <a:off x="5045075" y="4759325"/>
            <a:ext cx="150813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latin typeface="Calibri" charset="0"/>
            </a:endParaRPr>
          </a:p>
        </p:txBody>
      </p:sp>
      <p:sp>
        <p:nvSpPr>
          <p:cNvPr id="39987" name="Line 69"/>
          <p:cNvSpPr>
            <a:spLocks noChangeShapeType="1"/>
          </p:cNvSpPr>
          <p:nvPr/>
        </p:nvSpPr>
        <p:spPr bwMode="auto">
          <a:xfrm>
            <a:off x="4745038" y="5253038"/>
            <a:ext cx="2762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88" name="Line 70"/>
          <p:cNvSpPr>
            <a:spLocks noChangeShapeType="1"/>
          </p:cNvSpPr>
          <p:nvPr/>
        </p:nvSpPr>
        <p:spPr bwMode="auto">
          <a:xfrm>
            <a:off x="4594225" y="4265613"/>
            <a:ext cx="80327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89" name="Oval 71"/>
          <p:cNvSpPr>
            <a:spLocks noChangeArrowheads="1"/>
          </p:cNvSpPr>
          <p:nvPr/>
        </p:nvSpPr>
        <p:spPr bwMode="auto">
          <a:xfrm>
            <a:off x="4970463" y="3560763"/>
            <a:ext cx="452437" cy="493712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39990" name="Rectangle 72"/>
          <p:cNvSpPr>
            <a:spLocks noChangeArrowheads="1"/>
          </p:cNvSpPr>
          <p:nvPr/>
        </p:nvSpPr>
        <p:spPr bwMode="auto">
          <a:xfrm>
            <a:off x="4970463" y="3560763"/>
            <a:ext cx="452437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lnSpc>
                <a:spcPts val="1600"/>
              </a:lnSpc>
            </a:pPr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Shift</a:t>
            </a:r>
          </a:p>
          <a:p>
            <a:pPr algn="ctr">
              <a:lnSpc>
                <a:spcPts val="1600"/>
              </a:lnSpc>
            </a:pPr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left 2</a:t>
            </a:r>
          </a:p>
        </p:txBody>
      </p:sp>
      <p:sp>
        <p:nvSpPr>
          <p:cNvPr id="39991" name="Line 73"/>
          <p:cNvSpPr>
            <a:spLocks noChangeShapeType="1"/>
          </p:cNvSpPr>
          <p:nvPr/>
        </p:nvSpPr>
        <p:spPr bwMode="auto">
          <a:xfrm>
            <a:off x="4745038" y="3841750"/>
            <a:ext cx="2254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3" name="Group 74"/>
          <p:cNvGrpSpPr>
            <a:grpSpLocks/>
          </p:cNvGrpSpPr>
          <p:nvPr/>
        </p:nvGrpSpPr>
        <p:grpSpPr bwMode="auto">
          <a:xfrm>
            <a:off x="5648325" y="3243263"/>
            <a:ext cx="300038" cy="852487"/>
            <a:chOff x="1392" y="2880"/>
            <a:chExt cx="288" cy="480"/>
          </a:xfrm>
        </p:grpSpPr>
        <p:sp>
          <p:nvSpPr>
            <p:cNvPr id="40078" name="Line 75"/>
            <p:cNvSpPr>
              <a:spLocks noChangeShapeType="1"/>
            </p:cNvSpPr>
            <p:nvPr/>
          </p:nvSpPr>
          <p:spPr bwMode="auto">
            <a:xfrm>
              <a:off x="1392" y="3072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79" name="Line 76"/>
            <p:cNvSpPr>
              <a:spLocks noChangeShapeType="1"/>
            </p:cNvSpPr>
            <p:nvPr/>
          </p:nvSpPr>
          <p:spPr bwMode="auto">
            <a:xfrm flipH="1">
              <a:off x="1392" y="3120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80" name="Line 77"/>
            <p:cNvSpPr>
              <a:spLocks noChangeShapeType="1"/>
            </p:cNvSpPr>
            <p:nvPr/>
          </p:nvSpPr>
          <p:spPr bwMode="auto">
            <a:xfrm flipV="1">
              <a:off x="1392" y="288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81" name="Line 78"/>
            <p:cNvSpPr>
              <a:spLocks noChangeShapeType="1"/>
            </p:cNvSpPr>
            <p:nvPr/>
          </p:nvSpPr>
          <p:spPr bwMode="auto">
            <a:xfrm flipV="1">
              <a:off x="1392" y="316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82" name="Line 79"/>
            <p:cNvSpPr>
              <a:spLocks noChangeShapeType="1"/>
            </p:cNvSpPr>
            <p:nvPr/>
          </p:nvSpPr>
          <p:spPr bwMode="auto">
            <a:xfrm flipV="1">
              <a:off x="1392" y="3216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83" name="Line 80"/>
            <p:cNvSpPr>
              <a:spLocks noChangeShapeType="1"/>
            </p:cNvSpPr>
            <p:nvPr/>
          </p:nvSpPr>
          <p:spPr bwMode="auto">
            <a:xfrm flipV="1">
              <a:off x="1680" y="3024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84" name="Line 81"/>
            <p:cNvSpPr>
              <a:spLocks noChangeShapeType="1"/>
            </p:cNvSpPr>
            <p:nvPr/>
          </p:nvSpPr>
          <p:spPr bwMode="auto">
            <a:xfrm>
              <a:off x="1392" y="2880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9993" name="Line 83"/>
          <p:cNvSpPr>
            <a:spLocks noChangeShapeType="1"/>
          </p:cNvSpPr>
          <p:nvPr/>
        </p:nvSpPr>
        <p:spPr bwMode="auto">
          <a:xfrm>
            <a:off x="5408613" y="3841750"/>
            <a:ext cx="2254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94" name="Rectangle 84"/>
          <p:cNvSpPr>
            <a:spLocks noChangeArrowheads="1"/>
          </p:cNvSpPr>
          <p:nvPr/>
        </p:nvSpPr>
        <p:spPr bwMode="auto">
          <a:xfrm>
            <a:off x="6475413" y="3983038"/>
            <a:ext cx="1279525" cy="1339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39995" name="Line 85"/>
          <p:cNvSpPr>
            <a:spLocks noChangeShapeType="1"/>
          </p:cNvSpPr>
          <p:nvPr/>
        </p:nvSpPr>
        <p:spPr bwMode="auto">
          <a:xfrm>
            <a:off x="6249988" y="4687888"/>
            <a:ext cx="2508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96" name="Text Box 86"/>
          <p:cNvSpPr txBox="1">
            <a:spLocks noChangeArrowheads="1"/>
          </p:cNvSpPr>
          <p:nvPr/>
        </p:nvSpPr>
        <p:spPr bwMode="auto">
          <a:xfrm>
            <a:off x="6781800" y="3429000"/>
            <a:ext cx="8382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Data</a:t>
            </a:r>
          </a:p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Memory</a:t>
            </a:r>
          </a:p>
        </p:txBody>
      </p:sp>
      <p:sp>
        <p:nvSpPr>
          <p:cNvPr id="39997" name="Text Box 87"/>
          <p:cNvSpPr txBox="1">
            <a:spLocks noChangeArrowheads="1"/>
          </p:cNvSpPr>
          <p:nvPr/>
        </p:nvSpPr>
        <p:spPr bwMode="auto">
          <a:xfrm>
            <a:off x="6400800" y="4548188"/>
            <a:ext cx="83820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Address</a:t>
            </a:r>
          </a:p>
        </p:txBody>
      </p:sp>
      <p:sp>
        <p:nvSpPr>
          <p:cNvPr id="39998" name="Text Box 88"/>
          <p:cNvSpPr txBox="1">
            <a:spLocks noChangeArrowheads="1"/>
          </p:cNvSpPr>
          <p:nvPr/>
        </p:nvSpPr>
        <p:spPr bwMode="auto">
          <a:xfrm>
            <a:off x="6400800" y="4900613"/>
            <a:ext cx="83978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Write Data</a:t>
            </a:r>
          </a:p>
        </p:txBody>
      </p:sp>
      <p:sp>
        <p:nvSpPr>
          <p:cNvPr id="39999" name="Text Box 89"/>
          <p:cNvSpPr txBox="1">
            <a:spLocks noChangeArrowheads="1"/>
          </p:cNvSpPr>
          <p:nvPr/>
        </p:nvSpPr>
        <p:spPr bwMode="auto">
          <a:xfrm>
            <a:off x="7086600" y="4476750"/>
            <a:ext cx="627063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Data</a:t>
            </a:r>
          </a:p>
        </p:txBody>
      </p:sp>
      <p:sp>
        <p:nvSpPr>
          <p:cNvPr id="40000" name="Line 90"/>
          <p:cNvSpPr>
            <a:spLocks noChangeShapeType="1"/>
          </p:cNvSpPr>
          <p:nvPr/>
        </p:nvSpPr>
        <p:spPr bwMode="auto">
          <a:xfrm>
            <a:off x="6096000" y="5029200"/>
            <a:ext cx="379413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01" name="Line 91"/>
          <p:cNvSpPr>
            <a:spLocks noChangeShapeType="1"/>
          </p:cNvSpPr>
          <p:nvPr/>
        </p:nvSpPr>
        <p:spPr bwMode="auto">
          <a:xfrm>
            <a:off x="8056563" y="5041900"/>
            <a:ext cx="2254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02" name="Line 93"/>
          <p:cNvSpPr>
            <a:spLocks noChangeShapeType="1"/>
          </p:cNvSpPr>
          <p:nvPr/>
        </p:nvSpPr>
        <p:spPr bwMode="auto">
          <a:xfrm>
            <a:off x="8507413" y="4829175"/>
            <a:ext cx="150812" cy="15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03" name="Rectangle 94"/>
          <p:cNvSpPr>
            <a:spLocks noChangeArrowheads="1"/>
          </p:cNvSpPr>
          <p:nvPr/>
        </p:nvSpPr>
        <p:spPr bwMode="auto">
          <a:xfrm>
            <a:off x="8281988" y="4548188"/>
            <a:ext cx="150812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40004" name="Line 96"/>
          <p:cNvSpPr>
            <a:spLocks noChangeShapeType="1"/>
          </p:cNvSpPr>
          <p:nvPr/>
        </p:nvSpPr>
        <p:spPr bwMode="auto">
          <a:xfrm>
            <a:off x="4292600" y="4265613"/>
            <a:ext cx="355600" cy="158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05" name="Line 97"/>
          <p:cNvSpPr>
            <a:spLocks noChangeShapeType="1"/>
          </p:cNvSpPr>
          <p:nvPr/>
        </p:nvSpPr>
        <p:spPr bwMode="auto">
          <a:xfrm>
            <a:off x="2787650" y="5111750"/>
            <a:ext cx="0" cy="12684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06" name="Line 98"/>
          <p:cNvSpPr>
            <a:spLocks noChangeShapeType="1"/>
          </p:cNvSpPr>
          <p:nvPr/>
        </p:nvSpPr>
        <p:spPr bwMode="auto">
          <a:xfrm>
            <a:off x="2035175" y="3419475"/>
            <a:ext cx="2254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07" name="Line 99"/>
          <p:cNvSpPr>
            <a:spLocks noChangeShapeType="1"/>
          </p:cNvSpPr>
          <p:nvPr/>
        </p:nvSpPr>
        <p:spPr bwMode="auto">
          <a:xfrm>
            <a:off x="1282700" y="2503488"/>
            <a:ext cx="90328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arrow" w="med" len="med"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08" name="Line 101"/>
          <p:cNvSpPr>
            <a:spLocks noChangeShapeType="1"/>
          </p:cNvSpPr>
          <p:nvPr/>
        </p:nvSpPr>
        <p:spPr bwMode="auto">
          <a:xfrm flipV="1">
            <a:off x="7745413" y="4687888"/>
            <a:ext cx="39846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09" name="Line 104"/>
          <p:cNvSpPr>
            <a:spLocks noChangeShapeType="1"/>
          </p:cNvSpPr>
          <p:nvPr/>
        </p:nvSpPr>
        <p:spPr bwMode="auto">
          <a:xfrm>
            <a:off x="2185988" y="3419475"/>
            <a:ext cx="2462212" cy="95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10" name="Line 106"/>
          <p:cNvSpPr>
            <a:spLocks noChangeShapeType="1"/>
          </p:cNvSpPr>
          <p:nvPr/>
        </p:nvSpPr>
        <p:spPr bwMode="auto">
          <a:xfrm>
            <a:off x="5948363" y="3630613"/>
            <a:ext cx="52863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11" name="Line 108"/>
          <p:cNvSpPr>
            <a:spLocks noChangeShapeType="1"/>
          </p:cNvSpPr>
          <p:nvPr/>
        </p:nvSpPr>
        <p:spPr bwMode="auto">
          <a:xfrm>
            <a:off x="4819650" y="4900613"/>
            <a:ext cx="0" cy="84613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12" name="Line 109"/>
          <p:cNvSpPr>
            <a:spLocks noChangeShapeType="1"/>
          </p:cNvSpPr>
          <p:nvPr/>
        </p:nvSpPr>
        <p:spPr bwMode="auto">
          <a:xfrm flipV="1">
            <a:off x="4819650" y="5715000"/>
            <a:ext cx="1276350" cy="317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13" name="Line 111"/>
          <p:cNvSpPr>
            <a:spLocks noChangeShapeType="1"/>
          </p:cNvSpPr>
          <p:nvPr/>
        </p:nvSpPr>
        <p:spPr bwMode="auto">
          <a:xfrm flipV="1">
            <a:off x="6324600" y="5715000"/>
            <a:ext cx="1752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14" name="Line 112"/>
          <p:cNvSpPr>
            <a:spLocks noChangeShapeType="1"/>
          </p:cNvSpPr>
          <p:nvPr/>
        </p:nvSpPr>
        <p:spPr bwMode="auto">
          <a:xfrm>
            <a:off x="8056563" y="4687888"/>
            <a:ext cx="225425" cy="15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15" name="Line 113"/>
          <p:cNvSpPr>
            <a:spLocks noChangeShapeType="1"/>
          </p:cNvSpPr>
          <p:nvPr/>
        </p:nvSpPr>
        <p:spPr bwMode="auto">
          <a:xfrm>
            <a:off x="8658225" y="4829175"/>
            <a:ext cx="0" cy="15509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16" name="Line 114"/>
          <p:cNvSpPr>
            <a:spLocks noChangeShapeType="1"/>
          </p:cNvSpPr>
          <p:nvPr/>
        </p:nvSpPr>
        <p:spPr bwMode="auto">
          <a:xfrm>
            <a:off x="6475413" y="2220913"/>
            <a:ext cx="0" cy="14097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17" name="Line 118"/>
          <p:cNvSpPr>
            <a:spLocks noChangeShapeType="1"/>
          </p:cNvSpPr>
          <p:nvPr/>
        </p:nvSpPr>
        <p:spPr bwMode="auto">
          <a:xfrm flipV="1">
            <a:off x="4745038" y="3841750"/>
            <a:ext cx="0" cy="14112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18" name="Line 119"/>
          <p:cNvSpPr>
            <a:spLocks noChangeShapeType="1"/>
          </p:cNvSpPr>
          <p:nvPr/>
        </p:nvSpPr>
        <p:spPr bwMode="auto">
          <a:xfrm flipV="1">
            <a:off x="3916363" y="5724525"/>
            <a:ext cx="80803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19" name="Line 120"/>
          <p:cNvSpPr>
            <a:spLocks noChangeShapeType="1"/>
          </p:cNvSpPr>
          <p:nvPr/>
        </p:nvSpPr>
        <p:spPr bwMode="auto">
          <a:xfrm>
            <a:off x="4594225" y="3429000"/>
            <a:ext cx="10541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20" name="Line 121"/>
          <p:cNvSpPr>
            <a:spLocks noChangeShapeType="1"/>
          </p:cNvSpPr>
          <p:nvPr/>
        </p:nvSpPr>
        <p:spPr bwMode="auto">
          <a:xfrm>
            <a:off x="2185988" y="2503488"/>
            <a:ext cx="0" cy="9159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21" name="Line 123"/>
          <p:cNvSpPr>
            <a:spLocks noChangeShapeType="1"/>
          </p:cNvSpPr>
          <p:nvPr/>
        </p:nvSpPr>
        <p:spPr bwMode="auto">
          <a:xfrm>
            <a:off x="755650" y="3136900"/>
            <a:ext cx="0" cy="148113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22" name="Oval 125"/>
          <p:cNvSpPr>
            <a:spLocks noChangeArrowheads="1"/>
          </p:cNvSpPr>
          <p:nvPr/>
        </p:nvSpPr>
        <p:spPr bwMode="auto">
          <a:xfrm>
            <a:off x="3089275" y="5534025"/>
            <a:ext cx="801688" cy="423863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40023" name="Rectangle 126"/>
          <p:cNvSpPr>
            <a:spLocks noChangeArrowheads="1"/>
          </p:cNvSpPr>
          <p:nvPr/>
        </p:nvSpPr>
        <p:spPr bwMode="auto">
          <a:xfrm>
            <a:off x="3240088" y="5534025"/>
            <a:ext cx="525462" cy="42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Sign</a:t>
            </a:r>
          </a:p>
          <a:p>
            <a:pPr algn="ctr"/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Extend</a:t>
            </a:r>
          </a:p>
        </p:txBody>
      </p:sp>
      <p:sp>
        <p:nvSpPr>
          <p:cNvPr id="40024" name="Line 130"/>
          <p:cNvSpPr>
            <a:spLocks noChangeShapeType="1"/>
          </p:cNvSpPr>
          <p:nvPr/>
        </p:nvSpPr>
        <p:spPr bwMode="auto">
          <a:xfrm>
            <a:off x="6324600" y="4687888"/>
            <a:ext cx="0" cy="105886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" name="Group 386"/>
          <p:cNvGrpSpPr>
            <a:grpSpLocks/>
          </p:cNvGrpSpPr>
          <p:nvPr/>
        </p:nvGrpSpPr>
        <p:grpSpPr bwMode="auto">
          <a:xfrm>
            <a:off x="604838" y="5029200"/>
            <a:ext cx="7377112" cy="1524000"/>
            <a:chOff x="609600" y="4933074"/>
            <a:chExt cx="7468371" cy="1647908"/>
          </a:xfrm>
        </p:grpSpPr>
        <p:sp>
          <p:nvSpPr>
            <p:cNvPr id="40071" name="Text Box 124"/>
            <p:cNvSpPr txBox="1">
              <a:spLocks noChangeArrowheads="1"/>
            </p:cNvSpPr>
            <p:nvPr/>
          </p:nvSpPr>
          <p:spPr bwMode="auto">
            <a:xfrm>
              <a:off x="825713" y="6248400"/>
              <a:ext cx="1236236" cy="332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400" b="1">
                  <a:solidFill>
                    <a:schemeClr val="tx2"/>
                  </a:solidFill>
                  <a:latin typeface="Calibri" charset="0"/>
                </a:rPr>
                <a:t>System Clock</a:t>
              </a:r>
            </a:p>
          </p:txBody>
        </p:sp>
        <p:sp>
          <p:nvSpPr>
            <p:cNvPr id="40072" name="Line 125"/>
            <p:cNvSpPr>
              <a:spLocks noChangeShapeType="1"/>
            </p:cNvSpPr>
            <p:nvPr/>
          </p:nvSpPr>
          <p:spPr bwMode="auto">
            <a:xfrm>
              <a:off x="609600" y="6553200"/>
              <a:ext cx="7467600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73" name="Line 126"/>
            <p:cNvSpPr>
              <a:spLocks noChangeShapeType="1"/>
            </p:cNvSpPr>
            <p:nvPr/>
          </p:nvSpPr>
          <p:spPr bwMode="auto">
            <a:xfrm flipH="1">
              <a:off x="8077200" y="6169006"/>
              <a:ext cx="771" cy="384197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74" name="Line 127"/>
            <p:cNvSpPr>
              <a:spLocks noChangeShapeType="1"/>
            </p:cNvSpPr>
            <p:nvPr/>
          </p:nvSpPr>
          <p:spPr bwMode="auto">
            <a:xfrm>
              <a:off x="6245252" y="6169006"/>
              <a:ext cx="0" cy="384196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75" name="Line 128"/>
            <p:cNvSpPr>
              <a:spLocks noChangeShapeType="1"/>
            </p:cNvSpPr>
            <p:nvPr/>
          </p:nvSpPr>
          <p:spPr bwMode="auto">
            <a:xfrm>
              <a:off x="4548289" y="6169006"/>
              <a:ext cx="0" cy="384194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76" name="Line 129"/>
            <p:cNvSpPr>
              <a:spLocks noChangeShapeType="1"/>
            </p:cNvSpPr>
            <p:nvPr/>
          </p:nvSpPr>
          <p:spPr bwMode="auto">
            <a:xfrm flipH="1">
              <a:off x="2514600" y="5180259"/>
              <a:ext cx="419" cy="1372941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077" name="Line 130"/>
            <p:cNvSpPr>
              <a:spLocks noChangeShapeType="1"/>
            </p:cNvSpPr>
            <p:nvPr/>
          </p:nvSpPr>
          <p:spPr bwMode="auto">
            <a:xfrm flipH="1">
              <a:off x="609600" y="4933074"/>
              <a:ext cx="4820" cy="1620127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100"/>
          <p:cNvGrpSpPr>
            <a:grpSpLocks/>
          </p:cNvGrpSpPr>
          <p:nvPr/>
        </p:nvGrpSpPr>
        <p:grpSpPr bwMode="auto">
          <a:xfrm>
            <a:off x="1066800" y="1905000"/>
            <a:ext cx="228600" cy="755650"/>
            <a:chOff x="6533000" y="3215599"/>
            <a:chExt cx="485666" cy="1056070"/>
          </a:xfrm>
        </p:grpSpPr>
        <p:grpSp>
          <p:nvGrpSpPr>
            <p:cNvPr id="6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40065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066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67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68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69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70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0064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grpSp>
        <p:nvGrpSpPr>
          <p:cNvPr id="7" name="Group 100"/>
          <p:cNvGrpSpPr>
            <a:grpSpLocks/>
          </p:cNvGrpSpPr>
          <p:nvPr/>
        </p:nvGrpSpPr>
        <p:grpSpPr bwMode="auto">
          <a:xfrm>
            <a:off x="8264525" y="4425950"/>
            <a:ext cx="228600" cy="755650"/>
            <a:chOff x="6533000" y="3215599"/>
            <a:chExt cx="485666" cy="1056070"/>
          </a:xfrm>
        </p:grpSpPr>
        <p:grpSp>
          <p:nvGrpSpPr>
            <p:cNvPr id="8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40057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058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59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60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61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62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0056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grpSp>
        <p:nvGrpSpPr>
          <p:cNvPr id="9" name="Group 100"/>
          <p:cNvGrpSpPr>
            <a:grpSpLocks/>
          </p:cNvGrpSpPr>
          <p:nvPr/>
        </p:nvGrpSpPr>
        <p:grpSpPr bwMode="auto">
          <a:xfrm>
            <a:off x="5029200" y="4616450"/>
            <a:ext cx="228600" cy="755650"/>
            <a:chOff x="6533000" y="3215599"/>
            <a:chExt cx="485666" cy="1056070"/>
          </a:xfrm>
        </p:grpSpPr>
        <p:grpSp>
          <p:nvGrpSpPr>
            <p:cNvPr id="10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40049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050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51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52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53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054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0048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sp>
        <p:nvSpPr>
          <p:cNvPr id="40029" name="Line 130"/>
          <p:cNvSpPr>
            <a:spLocks noChangeShapeType="1"/>
          </p:cNvSpPr>
          <p:nvPr/>
        </p:nvSpPr>
        <p:spPr bwMode="auto">
          <a:xfrm>
            <a:off x="8077200" y="5029200"/>
            <a:ext cx="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30" name="Line 130"/>
          <p:cNvSpPr>
            <a:spLocks noChangeShapeType="1"/>
          </p:cNvSpPr>
          <p:nvPr/>
        </p:nvSpPr>
        <p:spPr bwMode="auto">
          <a:xfrm>
            <a:off x="6096000" y="5029200"/>
            <a:ext cx="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031" name="Line 13"/>
          <p:cNvSpPr>
            <a:spLocks noChangeShapeType="1"/>
          </p:cNvSpPr>
          <p:nvPr/>
        </p:nvSpPr>
        <p:spPr bwMode="auto">
          <a:xfrm>
            <a:off x="2800350" y="5105400"/>
            <a:ext cx="22860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1" name="Group 173"/>
          <p:cNvGrpSpPr>
            <a:grpSpLocks/>
          </p:cNvGrpSpPr>
          <p:nvPr/>
        </p:nvGrpSpPr>
        <p:grpSpPr bwMode="auto">
          <a:xfrm>
            <a:off x="2260600" y="2925763"/>
            <a:ext cx="508000" cy="2325687"/>
            <a:chOff x="2260856" y="2925850"/>
            <a:chExt cx="508064" cy="2325324"/>
          </a:xfrm>
        </p:grpSpPr>
        <p:sp>
          <p:nvSpPr>
            <p:cNvPr id="151" name="Rectangle 102"/>
            <p:cNvSpPr>
              <a:spLocks noChangeArrowheads="1"/>
            </p:cNvSpPr>
            <p:nvPr/>
          </p:nvSpPr>
          <p:spPr bwMode="auto">
            <a:xfrm>
              <a:off x="2411688" y="3208381"/>
              <a:ext cx="150831" cy="204279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 sz="160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endParaRPr>
            </a:p>
          </p:txBody>
        </p:sp>
        <p:sp>
          <p:nvSpPr>
            <p:cNvPr id="152" name="Text Box 117"/>
            <p:cNvSpPr txBox="1">
              <a:spLocks noChangeArrowheads="1"/>
            </p:cNvSpPr>
            <p:nvPr/>
          </p:nvSpPr>
          <p:spPr bwMode="auto">
            <a:xfrm>
              <a:off x="2260856" y="2925850"/>
              <a:ext cx="508064" cy="26189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1100" b="1">
                  <a:solidFill>
                    <a:schemeClr val="bg1">
                      <a:lumMod val="50000"/>
                    </a:schemeClr>
                  </a:solidFill>
                  <a:latin typeface="Calibri"/>
                  <a:ea typeface="+mn-ea"/>
                  <a:cs typeface="Calibri"/>
                </a:rPr>
                <a:t>IF/ID</a:t>
              </a:r>
            </a:p>
          </p:txBody>
        </p:sp>
      </p:grpSp>
      <p:grpSp>
        <p:nvGrpSpPr>
          <p:cNvPr id="12" name="Group 174"/>
          <p:cNvGrpSpPr>
            <a:grpSpLocks/>
          </p:cNvGrpSpPr>
          <p:nvPr/>
        </p:nvGrpSpPr>
        <p:grpSpPr bwMode="auto">
          <a:xfrm>
            <a:off x="4292600" y="2925763"/>
            <a:ext cx="550863" cy="3243262"/>
            <a:chOff x="4293113" y="2925850"/>
            <a:chExt cx="550403" cy="3243408"/>
          </a:xfrm>
        </p:grpSpPr>
        <p:sp>
          <p:nvSpPr>
            <p:cNvPr id="154" name="Rectangle 103"/>
            <p:cNvSpPr>
              <a:spLocks noChangeArrowheads="1"/>
            </p:cNvSpPr>
            <p:nvPr/>
          </p:nvSpPr>
          <p:spPr bwMode="auto">
            <a:xfrm>
              <a:off x="4443800" y="3208438"/>
              <a:ext cx="150686" cy="296082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 sz="160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endParaRPr>
            </a:p>
          </p:txBody>
        </p:sp>
        <p:sp>
          <p:nvSpPr>
            <p:cNvPr id="155" name="Text Box 131"/>
            <p:cNvSpPr txBox="1">
              <a:spLocks noChangeArrowheads="1"/>
            </p:cNvSpPr>
            <p:nvPr/>
          </p:nvSpPr>
          <p:spPr bwMode="auto">
            <a:xfrm>
              <a:off x="4293113" y="2925850"/>
              <a:ext cx="550403" cy="26194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1100" b="1">
                  <a:solidFill>
                    <a:schemeClr val="bg1">
                      <a:lumMod val="50000"/>
                    </a:schemeClr>
                  </a:solidFill>
                  <a:latin typeface="Calibri"/>
                  <a:ea typeface="+mn-ea"/>
                  <a:cs typeface="Calibri"/>
                </a:rPr>
                <a:t>ID/EX</a:t>
              </a:r>
            </a:p>
          </p:txBody>
        </p:sp>
      </p:grpSp>
      <p:grpSp>
        <p:nvGrpSpPr>
          <p:cNvPr id="13" name="Group 175"/>
          <p:cNvGrpSpPr>
            <a:grpSpLocks/>
          </p:cNvGrpSpPr>
          <p:nvPr/>
        </p:nvGrpSpPr>
        <p:grpSpPr bwMode="auto">
          <a:xfrm>
            <a:off x="5838825" y="2925763"/>
            <a:ext cx="942975" cy="3243262"/>
            <a:chOff x="5838147" y="2925850"/>
            <a:chExt cx="943870" cy="3243408"/>
          </a:xfrm>
        </p:grpSpPr>
        <p:sp>
          <p:nvSpPr>
            <p:cNvPr id="157" name="Rectangle 124"/>
            <p:cNvSpPr>
              <a:spLocks noChangeArrowheads="1"/>
            </p:cNvSpPr>
            <p:nvPr/>
          </p:nvSpPr>
          <p:spPr bwMode="auto">
            <a:xfrm>
              <a:off x="6100334" y="3208438"/>
              <a:ext cx="149367" cy="296082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 sz="160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endParaRPr>
            </a:p>
          </p:txBody>
        </p:sp>
        <p:sp>
          <p:nvSpPr>
            <p:cNvPr id="158" name="Text Box 132"/>
            <p:cNvSpPr txBox="1">
              <a:spLocks noChangeArrowheads="1"/>
            </p:cNvSpPr>
            <p:nvPr/>
          </p:nvSpPr>
          <p:spPr bwMode="auto">
            <a:xfrm>
              <a:off x="5838147" y="2925850"/>
              <a:ext cx="943870" cy="26162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eaLnBrk="0" hangingPunct="0">
                <a:defRPr/>
              </a:pPr>
              <a:r>
                <a:rPr lang="en-US" sz="1100" b="1" dirty="0">
                  <a:solidFill>
                    <a:schemeClr val="bg1">
                      <a:lumMod val="50000"/>
                    </a:schemeClr>
                  </a:solidFill>
                  <a:latin typeface="Calibri"/>
                  <a:ea typeface="+mn-ea"/>
                  <a:cs typeface="Calibri"/>
                </a:rPr>
                <a:t>EX/MEM</a:t>
              </a:r>
            </a:p>
          </p:txBody>
        </p:sp>
      </p:grpSp>
      <p:grpSp>
        <p:nvGrpSpPr>
          <p:cNvPr id="14" name="Group 176"/>
          <p:cNvGrpSpPr>
            <a:grpSpLocks/>
          </p:cNvGrpSpPr>
          <p:nvPr/>
        </p:nvGrpSpPr>
        <p:grpSpPr bwMode="auto">
          <a:xfrm>
            <a:off x="7599363" y="3489325"/>
            <a:ext cx="776287" cy="2679700"/>
            <a:chOff x="7598666" y="3489921"/>
            <a:chExt cx="777777" cy="2679336"/>
          </a:xfrm>
        </p:grpSpPr>
        <p:sp>
          <p:nvSpPr>
            <p:cNvPr id="160" name="Rectangle 110"/>
            <p:cNvSpPr>
              <a:spLocks noChangeArrowheads="1"/>
            </p:cNvSpPr>
            <p:nvPr/>
          </p:nvSpPr>
          <p:spPr bwMode="auto">
            <a:xfrm>
              <a:off x="7905641" y="3772458"/>
              <a:ext cx="151102" cy="239679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 sz="160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endParaRPr>
            </a:p>
          </p:txBody>
        </p:sp>
        <p:sp>
          <p:nvSpPr>
            <p:cNvPr id="161" name="Text Box 133"/>
            <p:cNvSpPr txBox="1">
              <a:spLocks noChangeArrowheads="1"/>
            </p:cNvSpPr>
            <p:nvPr/>
          </p:nvSpPr>
          <p:spPr bwMode="auto">
            <a:xfrm>
              <a:off x="7598666" y="3489921"/>
              <a:ext cx="777777" cy="26190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1100" b="1">
                  <a:solidFill>
                    <a:schemeClr val="bg1">
                      <a:lumMod val="50000"/>
                    </a:schemeClr>
                  </a:solidFill>
                  <a:latin typeface="Calibri"/>
                  <a:ea typeface="+mn-ea"/>
                  <a:cs typeface="Calibri"/>
                </a:rPr>
                <a:t>MEM/WB</a:t>
              </a:r>
            </a:p>
          </p:txBody>
        </p:sp>
      </p:grpSp>
      <p:sp>
        <p:nvSpPr>
          <p:cNvPr id="40036" name="Rectangle 107"/>
          <p:cNvSpPr txBox="1">
            <a:spLocks noChangeArrowheads="1"/>
          </p:cNvSpPr>
          <p:nvPr/>
        </p:nvSpPr>
        <p:spPr bwMode="auto">
          <a:xfrm>
            <a:off x="762000" y="1219200"/>
            <a:ext cx="7696200" cy="381000"/>
          </a:xfrm>
          <a:prstGeom prst="rect">
            <a:avLst/>
          </a:prstGeom>
          <a:solidFill>
            <a:srgbClr val="FFFCB2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indent="-3429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accent1"/>
              </a:buClr>
              <a:buFont typeface="Times" charset="0"/>
              <a:buNone/>
            </a:pPr>
            <a:r>
              <a:rPr lang="en-US" altLang="en-US" sz="1600">
                <a:solidFill>
                  <a:srgbClr val="1822CD"/>
                </a:solidFill>
                <a:latin typeface="Optima" charset="0"/>
              </a:rPr>
              <a:t>Step 2: place state registers between each pipeline stage to isolate them</a:t>
            </a:r>
          </a:p>
        </p:txBody>
      </p:sp>
      <p:sp>
        <p:nvSpPr>
          <p:cNvPr id="173" name="Oval 172"/>
          <p:cNvSpPr>
            <a:spLocks noChangeAspect="1"/>
          </p:cNvSpPr>
          <p:nvPr/>
        </p:nvSpPr>
        <p:spPr bwMode="auto">
          <a:xfrm>
            <a:off x="2438400" y="4419600"/>
            <a:ext cx="685800" cy="685800"/>
          </a:xfrm>
          <a:prstGeom prst="ellipse">
            <a:avLst/>
          </a:prstGeom>
          <a:solidFill>
            <a:schemeClr val="accent2">
              <a:lumMod val="40000"/>
              <a:lumOff val="60000"/>
              <a:alpha val="31000"/>
            </a:schemeClr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>
              <a:solidFill>
                <a:schemeClr val="tx1"/>
              </a:solidFill>
              <a:cs typeface="ＭＳ Ｐゴシック" charset="-128"/>
            </a:endParaRPr>
          </a:p>
        </p:txBody>
      </p:sp>
      <p:sp>
        <p:nvSpPr>
          <p:cNvPr id="178" name="Rectangle 107"/>
          <p:cNvSpPr txBox="1">
            <a:spLocks noChangeArrowheads="1"/>
          </p:cNvSpPr>
          <p:nvPr/>
        </p:nvSpPr>
        <p:spPr bwMode="auto">
          <a:xfrm>
            <a:off x="533400" y="5105400"/>
            <a:ext cx="1752600" cy="914400"/>
          </a:xfrm>
          <a:prstGeom prst="rect">
            <a:avLst/>
          </a:prstGeom>
          <a:solidFill>
            <a:srgbClr val="B3D1F0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indent="-3429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accent1"/>
              </a:buClr>
              <a:buFont typeface="Times" charset="0"/>
              <a:buNone/>
            </a:pPr>
            <a:r>
              <a:rPr lang="en-US" altLang="en-US" sz="1600">
                <a:solidFill>
                  <a:srgbClr val="1822CD"/>
                </a:solidFill>
                <a:latin typeface="Calibri" charset="0"/>
              </a:rPr>
              <a:t>Address comes from “</a:t>
            </a:r>
            <a:r>
              <a:rPr lang="en-US" altLang="ja-JP" sz="1600">
                <a:solidFill>
                  <a:srgbClr val="1822CD"/>
                </a:solidFill>
                <a:latin typeface="Calibri" charset="0"/>
              </a:rPr>
              <a:t>current” instruction</a:t>
            </a:r>
            <a:endParaRPr lang="en-US" altLang="en-US" sz="1600">
              <a:solidFill>
                <a:srgbClr val="1822CD"/>
              </a:solidFill>
              <a:latin typeface="Calibri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52400"/>
            <a:ext cx="8610600" cy="762000"/>
          </a:xfrm>
        </p:spPr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Implementing A Pipelined Processor</a:t>
            </a:r>
          </a:p>
        </p:txBody>
      </p:sp>
      <p:sp>
        <p:nvSpPr>
          <p:cNvPr id="1204336" name="Text Box 112"/>
          <p:cNvSpPr txBox="1">
            <a:spLocks noChangeArrowheads="1"/>
          </p:cNvSpPr>
          <p:nvPr/>
        </p:nvSpPr>
        <p:spPr bwMode="auto">
          <a:xfrm>
            <a:off x="1168400" y="1749425"/>
            <a:ext cx="1041400" cy="3079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IF:Fetch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37" name="Text Box 113"/>
          <p:cNvSpPr txBox="1">
            <a:spLocks noChangeArrowheads="1"/>
          </p:cNvSpPr>
          <p:nvPr/>
        </p:nvSpPr>
        <p:spPr bwMode="auto">
          <a:xfrm>
            <a:off x="3143250" y="1727200"/>
            <a:ext cx="742950" cy="3079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ID:Dec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38" name="Text Box 114"/>
          <p:cNvSpPr txBox="1">
            <a:spLocks noChangeArrowheads="1"/>
          </p:cNvSpPr>
          <p:nvPr/>
        </p:nvSpPr>
        <p:spPr bwMode="auto">
          <a:xfrm>
            <a:off x="4716463" y="1727201"/>
            <a:ext cx="1227137" cy="30777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EX:Execute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39" name="Text Box 115"/>
          <p:cNvSpPr txBox="1">
            <a:spLocks noChangeArrowheads="1"/>
          </p:cNvSpPr>
          <p:nvPr/>
        </p:nvSpPr>
        <p:spPr bwMode="auto">
          <a:xfrm>
            <a:off x="6483350" y="1727200"/>
            <a:ext cx="1212850" cy="523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MEM:</a:t>
            </a:r>
          </a:p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MemAccess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204340" name="Text Box 116"/>
          <p:cNvSpPr txBox="1">
            <a:spLocks noChangeArrowheads="1"/>
          </p:cNvSpPr>
          <p:nvPr/>
        </p:nvSpPr>
        <p:spPr bwMode="auto">
          <a:xfrm>
            <a:off x="7908925" y="1727200"/>
            <a:ext cx="1235075" cy="523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WB:</a:t>
            </a:r>
          </a:p>
          <a:p>
            <a:pPr algn="ctr" eaLnBrk="0" hangingPunct="0">
              <a:defRPr/>
            </a:pPr>
            <a:r>
              <a:rPr lang="en-US" sz="1400" b="1" dirty="0" err="1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rPr>
              <a:t>WriteBack</a:t>
            </a:r>
            <a:endParaRPr lang="en-US" sz="1400" b="1" dirty="0">
              <a:solidFill>
                <a:schemeClr val="bg1">
                  <a:lumMod val="50000"/>
                </a:schemeClr>
              </a:solidFill>
              <a:latin typeface="Calibri"/>
              <a:ea typeface="+mn-ea"/>
              <a:cs typeface="Calibri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2636838" y="4759325"/>
            <a:ext cx="5570537" cy="1481138"/>
            <a:chOff x="1680" y="2784"/>
            <a:chExt cx="3552" cy="1008"/>
          </a:xfrm>
        </p:grpSpPr>
        <p:sp>
          <p:nvSpPr>
            <p:cNvPr id="42139" name="Line 5"/>
            <p:cNvSpPr>
              <a:spLocks noChangeShapeType="1"/>
            </p:cNvSpPr>
            <p:nvPr/>
          </p:nvSpPr>
          <p:spPr bwMode="auto">
            <a:xfrm flipV="1">
              <a:off x="1728" y="3648"/>
              <a:ext cx="3421" cy="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40" name="Line 8"/>
            <p:cNvSpPr>
              <a:spLocks noChangeShapeType="1"/>
            </p:cNvSpPr>
            <p:nvPr/>
          </p:nvSpPr>
          <p:spPr bwMode="auto">
            <a:xfrm>
              <a:off x="1728" y="3456"/>
              <a:ext cx="0" cy="19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41" name="Line 9"/>
            <p:cNvSpPr>
              <a:spLocks noChangeShapeType="1"/>
            </p:cNvSpPr>
            <p:nvPr/>
          </p:nvSpPr>
          <p:spPr bwMode="auto">
            <a:xfrm>
              <a:off x="1680" y="3792"/>
              <a:ext cx="3552" cy="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42" name="Line 10"/>
            <p:cNvSpPr>
              <a:spLocks noChangeShapeType="1"/>
            </p:cNvSpPr>
            <p:nvPr/>
          </p:nvSpPr>
          <p:spPr bwMode="auto">
            <a:xfrm>
              <a:off x="5136" y="3648"/>
              <a:ext cx="96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43" name="Line 11"/>
            <p:cNvSpPr>
              <a:spLocks noChangeShapeType="1"/>
            </p:cNvSpPr>
            <p:nvPr/>
          </p:nvSpPr>
          <p:spPr bwMode="auto">
            <a:xfrm>
              <a:off x="5232" y="3648"/>
              <a:ext cx="0" cy="144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44" name="Line 12"/>
            <p:cNvSpPr>
              <a:spLocks noChangeShapeType="1"/>
            </p:cNvSpPr>
            <p:nvPr/>
          </p:nvSpPr>
          <p:spPr bwMode="auto">
            <a:xfrm flipV="1">
              <a:off x="1680" y="2784"/>
              <a:ext cx="0" cy="1008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45" name="Line 13"/>
            <p:cNvSpPr>
              <a:spLocks noChangeShapeType="1"/>
            </p:cNvSpPr>
            <p:nvPr/>
          </p:nvSpPr>
          <p:spPr bwMode="auto">
            <a:xfrm>
              <a:off x="1680" y="2784"/>
              <a:ext cx="240" cy="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" name="Group 15"/>
          <p:cNvGrpSpPr>
            <a:grpSpLocks/>
          </p:cNvGrpSpPr>
          <p:nvPr/>
        </p:nvGrpSpPr>
        <p:grpSpPr bwMode="auto">
          <a:xfrm>
            <a:off x="1658938" y="3032125"/>
            <a:ext cx="376237" cy="850900"/>
            <a:chOff x="1392" y="2880"/>
            <a:chExt cx="288" cy="480"/>
          </a:xfrm>
        </p:grpSpPr>
        <p:sp>
          <p:nvSpPr>
            <p:cNvPr id="42132" name="Line 16"/>
            <p:cNvSpPr>
              <a:spLocks noChangeShapeType="1"/>
            </p:cNvSpPr>
            <p:nvPr/>
          </p:nvSpPr>
          <p:spPr bwMode="auto">
            <a:xfrm>
              <a:off x="1392" y="3072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33" name="Line 17"/>
            <p:cNvSpPr>
              <a:spLocks noChangeShapeType="1"/>
            </p:cNvSpPr>
            <p:nvPr/>
          </p:nvSpPr>
          <p:spPr bwMode="auto">
            <a:xfrm flipH="1">
              <a:off x="1392" y="3120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34" name="Line 18"/>
            <p:cNvSpPr>
              <a:spLocks noChangeShapeType="1"/>
            </p:cNvSpPr>
            <p:nvPr/>
          </p:nvSpPr>
          <p:spPr bwMode="auto">
            <a:xfrm flipV="1">
              <a:off x="1392" y="288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35" name="Line 19"/>
            <p:cNvSpPr>
              <a:spLocks noChangeShapeType="1"/>
            </p:cNvSpPr>
            <p:nvPr/>
          </p:nvSpPr>
          <p:spPr bwMode="auto">
            <a:xfrm flipV="1">
              <a:off x="1392" y="316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36" name="Line 20"/>
            <p:cNvSpPr>
              <a:spLocks noChangeShapeType="1"/>
            </p:cNvSpPr>
            <p:nvPr/>
          </p:nvSpPr>
          <p:spPr bwMode="auto">
            <a:xfrm flipV="1">
              <a:off x="1392" y="3216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37" name="Line 21"/>
            <p:cNvSpPr>
              <a:spLocks noChangeShapeType="1"/>
            </p:cNvSpPr>
            <p:nvPr/>
          </p:nvSpPr>
          <p:spPr bwMode="auto">
            <a:xfrm flipV="1">
              <a:off x="1680" y="3024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38" name="Line 22"/>
            <p:cNvSpPr>
              <a:spLocks noChangeShapeType="1"/>
            </p:cNvSpPr>
            <p:nvPr/>
          </p:nvSpPr>
          <p:spPr bwMode="auto">
            <a:xfrm>
              <a:off x="1392" y="2880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1993" name="Rectangle 23"/>
          <p:cNvSpPr>
            <a:spLocks noChangeArrowheads="1"/>
          </p:cNvSpPr>
          <p:nvPr/>
        </p:nvSpPr>
        <p:spPr bwMode="auto">
          <a:xfrm>
            <a:off x="981075" y="3913188"/>
            <a:ext cx="1279525" cy="1339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41994" name="Rectangle 24"/>
          <p:cNvSpPr>
            <a:spLocks noChangeArrowheads="1"/>
          </p:cNvSpPr>
          <p:nvPr/>
        </p:nvSpPr>
        <p:spPr bwMode="auto">
          <a:xfrm>
            <a:off x="530225" y="4265613"/>
            <a:ext cx="149225" cy="7762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1995" name="Line 25"/>
          <p:cNvSpPr>
            <a:spLocks noChangeShapeType="1"/>
          </p:cNvSpPr>
          <p:nvPr/>
        </p:nvSpPr>
        <p:spPr bwMode="auto">
          <a:xfrm>
            <a:off x="679450" y="4618038"/>
            <a:ext cx="3016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996" name="Line 26"/>
          <p:cNvSpPr>
            <a:spLocks noChangeShapeType="1"/>
          </p:cNvSpPr>
          <p:nvPr/>
        </p:nvSpPr>
        <p:spPr bwMode="auto">
          <a:xfrm>
            <a:off x="755650" y="3136900"/>
            <a:ext cx="90328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997" name="Line 27"/>
          <p:cNvSpPr>
            <a:spLocks noChangeShapeType="1"/>
          </p:cNvSpPr>
          <p:nvPr/>
        </p:nvSpPr>
        <p:spPr bwMode="auto">
          <a:xfrm>
            <a:off x="1282700" y="3702050"/>
            <a:ext cx="37623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998" name="Text Box 28"/>
          <p:cNvSpPr txBox="1">
            <a:spLocks noChangeArrowheads="1"/>
          </p:cNvSpPr>
          <p:nvPr/>
        </p:nvSpPr>
        <p:spPr bwMode="auto">
          <a:xfrm>
            <a:off x="906463" y="4406900"/>
            <a:ext cx="846137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Address</a:t>
            </a:r>
          </a:p>
        </p:txBody>
      </p:sp>
      <p:sp>
        <p:nvSpPr>
          <p:cNvPr id="41999" name="Text Box 29"/>
          <p:cNvSpPr txBox="1">
            <a:spLocks noChangeArrowheads="1"/>
          </p:cNvSpPr>
          <p:nvPr/>
        </p:nvSpPr>
        <p:spPr bwMode="auto">
          <a:xfrm>
            <a:off x="990600" y="3962400"/>
            <a:ext cx="11525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Instruction</a:t>
            </a:r>
          </a:p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Memory</a:t>
            </a:r>
          </a:p>
        </p:txBody>
      </p:sp>
      <p:sp>
        <p:nvSpPr>
          <p:cNvPr id="42000" name="Text Box 31"/>
          <p:cNvSpPr txBox="1">
            <a:spLocks noChangeArrowheads="1"/>
          </p:cNvSpPr>
          <p:nvPr/>
        </p:nvSpPr>
        <p:spPr bwMode="auto">
          <a:xfrm rot="-5400000">
            <a:off x="424657" y="4495006"/>
            <a:ext cx="330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900" b="1">
                <a:solidFill>
                  <a:srgbClr val="000000"/>
                </a:solidFill>
                <a:latin typeface="Calibri" charset="0"/>
              </a:rPr>
              <a:t>PC</a:t>
            </a:r>
          </a:p>
        </p:txBody>
      </p:sp>
      <p:sp>
        <p:nvSpPr>
          <p:cNvPr id="42001" name="Line 32"/>
          <p:cNvSpPr>
            <a:spLocks noChangeShapeType="1"/>
          </p:cNvSpPr>
          <p:nvPr/>
        </p:nvSpPr>
        <p:spPr bwMode="auto">
          <a:xfrm>
            <a:off x="228600" y="4618038"/>
            <a:ext cx="3016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02" name="Text Box 33"/>
          <p:cNvSpPr txBox="1">
            <a:spLocks noChangeArrowheads="1"/>
          </p:cNvSpPr>
          <p:nvPr/>
        </p:nvSpPr>
        <p:spPr bwMode="auto">
          <a:xfrm>
            <a:off x="1057275" y="3560763"/>
            <a:ext cx="2603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b="1">
                <a:solidFill>
                  <a:schemeClr val="tx1"/>
                </a:solidFill>
                <a:latin typeface="Calibri" charset="0"/>
              </a:rPr>
              <a:t>4</a:t>
            </a:r>
          </a:p>
        </p:txBody>
      </p:sp>
      <p:sp>
        <p:nvSpPr>
          <p:cNvPr id="42003" name="Line 34"/>
          <p:cNvSpPr>
            <a:spLocks noChangeShapeType="1"/>
          </p:cNvSpPr>
          <p:nvPr/>
        </p:nvSpPr>
        <p:spPr bwMode="auto">
          <a:xfrm>
            <a:off x="228600" y="2362200"/>
            <a:ext cx="0" cy="22558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04" name="Line 36"/>
          <p:cNvSpPr>
            <a:spLocks noChangeShapeType="1"/>
          </p:cNvSpPr>
          <p:nvPr/>
        </p:nvSpPr>
        <p:spPr bwMode="auto">
          <a:xfrm flipH="1">
            <a:off x="228600" y="2362200"/>
            <a:ext cx="8413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05" name="Rectangle 37"/>
          <p:cNvSpPr>
            <a:spLocks noChangeArrowheads="1"/>
          </p:cNvSpPr>
          <p:nvPr/>
        </p:nvSpPr>
        <p:spPr bwMode="auto">
          <a:xfrm flipH="1">
            <a:off x="1146175" y="2432050"/>
            <a:ext cx="150813" cy="30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42006" name="Rectangle 38"/>
          <p:cNvSpPr>
            <a:spLocks noChangeArrowheads="1"/>
          </p:cNvSpPr>
          <p:nvPr/>
        </p:nvSpPr>
        <p:spPr bwMode="auto">
          <a:xfrm flipH="1">
            <a:off x="1131888" y="2079625"/>
            <a:ext cx="150812" cy="30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42007" name="Line 39"/>
          <p:cNvSpPr>
            <a:spLocks noChangeShapeType="1"/>
          </p:cNvSpPr>
          <p:nvPr/>
        </p:nvSpPr>
        <p:spPr bwMode="auto">
          <a:xfrm flipH="1">
            <a:off x="1282700" y="2220913"/>
            <a:ext cx="519271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08" name="Line 40"/>
          <p:cNvSpPr>
            <a:spLocks noChangeShapeType="1"/>
          </p:cNvSpPr>
          <p:nvPr/>
        </p:nvSpPr>
        <p:spPr bwMode="auto">
          <a:xfrm flipH="1">
            <a:off x="2787650" y="6380163"/>
            <a:ext cx="58705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09" name="Rectangle 41"/>
          <p:cNvSpPr>
            <a:spLocks noChangeArrowheads="1"/>
          </p:cNvSpPr>
          <p:nvPr/>
        </p:nvSpPr>
        <p:spPr bwMode="auto">
          <a:xfrm>
            <a:off x="3013075" y="3913188"/>
            <a:ext cx="1279525" cy="1339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42010" name="Line 42"/>
          <p:cNvSpPr>
            <a:spLocks noChangeShapeType="1"/>
          </p:cNvSpPr>
          <p:nvPr/>
        </p:nvSpPr>
        <p:spPr bwMode="auto">
          <a:xfrm>
            <a:off x="2260600" y="4618038"/>
            <a:ext cx="482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11" name="Line 43"/>
          <p:cNvSpPr>
            <a:spLocks noChangeShapeType="1"/>
          </p:cNvSpPr>
          <p:nvPr/>
        </p:nvSpPr>
        <p:spPr bwMode="auto">
          <a:xfrm>
            <a:off x="2713038" y="4406900"/>
            <a:ext cx="30003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12" name="Text Box 44"/>
          <p:cNvSpPr txBox="1">
            <a:spLocks noChangeArrowheads="1"/>
          </p:cNvSpPr>
          <p:nvPr/>
        </p:nvSpPr>
        <p:spPr bwMode="auto">
          <a:xfrm>
            <a:off x="2938463" y="4970463"/>
            <a:ext cx="839787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Write Data</a:t>
            </a:r>
          </a:p>
        </p:txBody>
      </p:sp>
      <p:sp>
        <p:nvSpPr>
          <p:cNvPr id="42013" name="Text Box 45"/>
          <p:cNvSpPr txBox="1">
            <a:spLocks noChangeArrowheads="1"/>
          </p:cNvSpPr>
          <p:nvPr/>
        </p:nvSpPr>
        <p:spPr bwMode="auto">
          <a:xfrm>
            <a:off x="2938463" y="3913188"/>
            <a:ext cx="928687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Read Addr 1</a:t>
            </a:r>
          </a:p>
        </p:txBody>
      </p:sp>
      <p:sp>
        <p:nvSpPr>
          <p:cNvPr id="42014" name="Text Box 46"/>
          <p:cNvSpPr txBox="1">
            <a:spLocks noChangeArrowheads="1"/>
          </p:cNvSpPr>
          <p:nvPr/>
        </p:nvSpPr>
        <p:spPr bwMode="auto">
          <a:xfrm>
            <a:off x="2938463" y="4265613"/>
            <a:ext cx="928687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Read Addr 2</a:t>
            </a:r>
          </a:p>
        </p:txBody>
      </p:sp>
      <p:sp>
        <p:nvSpPr>
          <p:cNvPr id="42015" name="Text Box 47"/>
          <p:cNvSpPr txBox="1">
            <a:spLocks noChangeArrowheads="1"/>
          </p:cNvSpPr>
          <p:nvPr/>
        </p:nvSpPr>
        <p:spPr bwMode="auto">
          <a:xfrm>
            <a:off x="2938463" y="4618038"/>
            <a:ext cx="842962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Write Addr</a:t>
            </a:r>
          </a:p>
        </p:txBody>
      </p:sp>
      <p:sp>
        <p:nvSpPr>
          <p:cNvPr id="42016" name="Text Box 48"/>
          <p:cNvSpPr txBox="1">
            <a:spLocks noChangeArrowheads="1"/>
          </p:cNvSpPr>
          <p:nvPr/>
        </p:nvSpPr>
        <p:spPr bwMode="auto">
          <a:xfrm>
            <a:off x="3098800" y="4054475"/>
            <a:ext cx="939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Register</a:t>
            </a:r>
          </a:p>
          <a:p>
            <a:pPr algn="ctr"/>
            <a:endParaRPr lang="en-US" altLang="en-US" sz="1200" b="1" dirty="0">
              <a:solidFill>
                <a:schemeClr val="tx1"/>
              </a:solidFill>
              <a:latin typeface="Calibri" charset="0"/>
            </a:endParaRPr>
          </a:p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File</a:t>
            </a:r>
          </a:p>
        </p:txBody>
      </p:sp>
      <p:sp>
        <p:nvSpPr>
          <p:cNvPr id="42017" name="Text Box 49"/>
          <p:cNvSpPr txBox="1">
            <a:spLocks noChangeArrowheads="1"/>
          </p:cNvSpPr>
          <p:nvPr/>
        </p:nvSpPr>
        <p:spPr bwMode="auto">
          <a:xfrm>
            <a:off x="3657600" y="4054475"/>
            <a:ext cx="700088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/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pPr algn="r"/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 Data 1</a:t>
            </a:r>
          </a:p>
        </p:txBody>
      </p:sp>
      <p:sp>
        <p:nvSpPr>
          <p:cNvPr id="42018" name="Text Box 50"/>
          <p:cNvSpPr txBox="1">
            <a:spLocks noChangeArrowheads="1"/>
          </p:cNvSpPr>
          <p:nvPr/>
        </p:nvSpPr>
        <p:spPr bwMode="auto">
          <a:xfrm>
            <a:off x="3581400" y="4687888"/>
            <a:ext cx="776288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/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pPr algn="r"/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 Data 2</a:t>
            </a:r>
          </a:p>
        </p:txBody>
      </p:sp>
      <p:sp>
        <p:nvSpPr>
          <p:cNvPr id="42019" name="Line 51"/>
          <p:cNvSpPr>
            <a:spLocks noChangeShapeType="1"/>
          </p:cNvSpPr>
          <p:nvPr/>
        </p:nvSpPr>
        <p:spPr bwMode="auto">
          <a:xfrm>
            <a:off x="2713038" y="5746750"/>
            <a:ext cx="37623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20" name="Line 52"/>
          <p:cNvSpPr>
            <a:spLocks noChangeShapeType="1"/>
          </p:cNvSpPr>
          <p:nvPr/>
        </p:nvSpPr>
        <p:spPr bwMode="auto">
          <a:xfrm>
            <a:off x="2787650" y="5675313"/>
            <a:ext cx="74613" cy="1412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21" name="Line 53"/>
          <p:cNvSpPr>
            <a:spLocks noChangeShapeType="1"/>
          </p:cNvSpPr>
          <p:nvPr/>
        </p:nvSpPr>
        <p:spPr bwMode="auto">
          <a:xfrm>
            <a:off x="3992563" y="5675313"/>
            <a:ext cx="74612" cy="1412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23" name="Text Box 55"/>
          <p:cNvSpPr txBox="1">
            <a:spLocks noChangeArrowheads="1"/>
          </p:cNvSpPr>
          <p:nvPr/>
        </p:nvSpPr>
        <p:spPr bwMode="auto">
          <a:xfrm>
            <a:off x="3992563" y="5746750"/>
            <a:ext cx="3365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dirty="0" smtClean="0">
                <a:solidFill>
                  <a:schemeClr val="tx1"/>
                </a:solidFill>
                <a:latin typeface="Calibri" charset="0"/>
              </a:rPr>
              <a:t>64</a:t>
            </a:r>
            <a:endParaRPr lang="en-US" altLang="en-US" sz="11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42024" name="Line 57"/>
          <p:cNvSpPr>
            <a:spLocks noChangeShapeType="1"/>
          </p:cNvSpPr>
          <p:nvPr/>
        </p:nvSpPr>
        <p:spPr bwMode="auto">
          <a:xfrm>
            <a:off x="4745038" y="5253038"/>
            <a:ext cx="0" cy="49371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25" name="Line 58"/>
          <p:cNvSpPr>
            <a:spLocks noChangeShapeType="1"/>
          </p:cNvSpPr>
          <p:nvPr/>
        </p:nvSpPr>
        <p:spPr bwMode="auto">
          <a:xfrm flipV="1">
            <a:off x="4292600" y="4903788"/>
            <a:ext cx="355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26" name="Line 59"/>
          <p:cNvSpPr>
            <a:spLocks noChangeShapeType="1"/>
          </p:cNvSpPr>
          <p:nvPr/>
        </p:nvSpPr>
        <p:spPr bwMode="auto">
          <a:xfrm>
            <a:off x="2713038" y="4054475"/>
            <a:ext cx="0" cy="16922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27" name="Line 60"/>
          <p:cNvSpPr>
            <a:spLocks noChangeShapeType="1"/>
          </p:cNvSpPr>
          <p:nvPr/>
        </p:nvSpPr>
        <p:spPr bwMode="auto">
          <a:xfrm>
            <a:off x="2713038" y="4054475"/>
            <a:ext cx="30003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28" name="Line 61"/>
          <p:cNvSpPr>
            <a:spLocks noChangeShapeType="1"/>
          </p:cNvSpPr>
          <p:nvPr/>
        </p:nvSpPr>
        <p:spPr bwMode="auto">
          <a:xfrm>
            <a:off x="4594225" y="4900613"/>
            <a:ext cx="42703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29" name="Line 62"/>
          <p:cNvSpPr>
            <a:spLocks noChangeShapeType="1"/>
          </p:cNvSpPr>
          <p:nvPr/>
        </p:nvSpPr>
        <p:spPr bwMode="auto">
          <a:xfrm>
            <a:off x="5948363" y="4687888"/>
            <a:ext cx="37623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30" name="Freeform 63"/>
          <p:cNvSpPr>
            <a:spLocks/>
          </p:cNvSpPr>
          <p:nvPr/>
        </p:nvSpPr>
        <p:spPr bwMode="auto">
          <a:xfrm>
            <a:off x="5422900" y="4054475"/>
            <a:ext cx="525463" cy="1198563"/>
          </a:xfrm>
          <a:custGeom>
            <a:avLst/>
            <a:gdLst>
              <a:gd name="T0" fmla="*/ 0 w 388"/>
              <a:gd name="T1" fmla="*/ 0 h 1099"/>
              <a:gd name="T2" fmla="*/ 0 w 388"/>
              <a:gd name="T3" fmla="*/ 2147483647 h 1099"/>
              <a:gd name="T4" fmla="*/ 2147483647 w 388"/>
              <a:gd name="T5" fmla="*/ 2147483647 h 1099"/>
              <a:gd name="T6" fmla="*/ 0 w 388"/>
              <a:gd name="T7" fmla="*/ 2147483647 h 1099"/>
              <a:gd name="T8" fmla="*/ 0 w 388"/>
              <a:gd name="T9" fmla="*/ 2147483647 h 1099"/>
              <a:gd name="T10" fmla="*/ 2147483647 w 388"/>
              <a:gd name="T11" fmla="*/ 2147483647 h 1099"/>
              <a:gd name="T12" fmla="*/ 2147483647 w 388"/>
              <a:gd name="T13" fmla="*/ 2147483647 h 1099"/>
              <a:gd name="T14" fmla="*/ 0 w 388"/>
              <a:gd name="T15" fmla="*/ 0 h 1099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388"/>
              <a:gd name="T25" fmla="*/ 0 h 1099"/>
              <a:gd name="T26" fmla="*/ 388 w 388"/>
              <a:gd name="T27" fmla="*/ 1099 h 1099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388" h="1099">
                <a:moveTo>
                  <a:pt x="0" y="0"/>
                </a:moveTo>
                <a:lnTo>
                  <a:pt x="0" y="427"/>
                </a:lnTo>
                <a:lnTo>
                  <a:pt x="111" y="553"/>
                </a:lnTo>
                <a:lnTo>
                  <a:pt x="0" y="671"/>
                </a:lnTo>
                <a:lnTo>
                  <a:pt x="0" y="1098"/>
                </a:lnTo>
                <a:lnTo>
                  <a:pt x="387" y="790"/>
                </a:lnTo>
                <a:lnTo>
                  <a:pt x="387" y="308"/>
                </a:lnTo>
                <a:lnTo>
                  <a:pt x="0" y="0"/>
                </a:lnTo>
              </a:path>
            </a:pathLst>
          </a:cu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31" name="Rectangle 64"/>
          <p:cNvSpPr>
            <a:spLocks noChangeArrowheads="1"/>
          </p:cNvSpPr>
          <p:nvPr/>
        </p:nvSpPr>
        <p:spPr bwMode="auto">
          <a:xfrm>
            <a:off x="5597525" y="4491038"/>
            <a:ext cx="346075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ts val="1600"/>
              </a:lnSpc>
            </a:pPr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ALU</a:t>
            </a:r>
          </a:p>
        </p:txBody>
      </p:sp>
      <p:sp>
        <p:nvSpPr>
          <p:cNvPr id="42032" name="Line 66"/>
          <p:cNvSpPr>
            <a:spLocks noChangeShapeType="1"/>
          </p:cNvSpPr>
          <p:nvPr/>
        </p:nvSpPr>
        <p:spPr bwMode="auto">
          <a:xfrm flipV="1">
            <a:off x="5257800" y="5041900"/>
            <a:ext cx="188913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33" name="Rectangle 67"/>
          <p:cNvSpPr>
            <a:spLocks noChangeArrowheads="1"/>
          </p:cNvSpPr>
          <p:nvPr/>
        </p:nvSpPr>
        <p:spPr bwMode="auto">
          <a:xfrm>
            <a:off x="5045075" y="5111750"/>
            <a:ext cx="150813" cy="30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latin typeface="Calibri" charset="0"/>
            </a:endParaRPr>
          </a:p>
        </p:txBody>
      </p:sp>
      <p:sp>
        <p:nvSpPr>
          <p:cNvPr id="42034" name="Rectangle 68"/>
          <p:cNvSpPr>
            <a:spLocks noChangeArrowheads="1"/>
          </p:cNvSpPr>
          <p:nvPr/>
        </p:nvSpPr>
        <p:spPr bwMode="auto">
          <a:xfrm>
            <a:off x="5045075" y="4759325"/>
            <a:ext cx="150813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latin typeface="Calibri" charset="0"/>
            </a:endParaRPr>
          </a:p>
        </p:txBody>
      </p:sp>
      <p:sp>
        <p:nvSpPr>
          <p:cNvPr id="42035" name="Line 69"/>
          <p:cNvSpPr>
            <a:spLocks noChangeShapeType="1"/>
          </p:cNvSpPr>
          <p:nvPr/>
        </p:nvSpPr>
        <p:spPr bwMode="auto">
          <a:xfrm>
            <a:off x="4745038" y="5253038"/>
            <a:ext cx="2762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36" name="Line 70"/>
          <p:cNvSpPr>
            <a:spLocks noChangeShapeType="1"/>
          </p:cNvSpPr>
          <p:nvPr/>
        </p:nvSpPr>
        <p:spPr bwMode="auto">
          <a:xfrm>
            <a:off x="4594225" y="4265613"/>
            <a:ext cx="80327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37" name="Oval 71"/>
          <p:cNvSpPr>
            <a:spLocks noChangeArrowheads="1"/>
          </p:cNvSpPr>
          <p:nvPr/>
        </p:nvSpPr>
        <p:spPr bwMode="auto">
          <a:xfrm>
            <a:off x="4970463" y="3560763"/>
            <a:ext cx="452437" cy="493712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42038" name="Rectangle 72"/>
          <p:cNvSpPr>
            <a:spLocks noChangeArrowheads="1"/>
          </p:cNvSpPr>
          <p:nvPr/>
        </p:nvSpPr>
        <p:spPr bwMode="auto">
          <a:xfrm>
            <a:off x="4970463" y="3560763"/>
            <a:ext cx="452437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04875" eaLnBrk="0" hangingPunct="0"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tabLst>
                <a:tab pos="452438" algn="l"/>
                <a:tab pos="904875" algn="l"/>
                <a:tab pos="1357313" algn="l"/>
              </a:tabLs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lnSpc>
                <a:spcPts val="1600"/>
              </a:lnSpc>
            </a:pPr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Shift</a:t>
            </a:r>
          </a:p>
          <a:p>
            <a:pPr algn="ctr">
              <a:lnSpc>
                <a:spcPts val="1600"/>
              </a:lnSpc>
            </a:pPr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left 2</a:t>
            </a:r>
          </a:p>
        </p:txBody>
      </p:sp>
      <p:sp>
        <p:nvSpPr>
          <p:cNvPr id="42039" name="Line 73"/>
          <p:cNvSpPr>
            <a:spLocks noChangeShapeType="1"/>
          </p:cNvSpPr>
          <p:nvPr/>
        </p:nvSpPr>
        <p:spPr bwMode="auto">
          <a:xfrm>
            <a:off x="4745038" y="3841750"/>
            <a:ext cx="2254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" name="Group 74"/>
          <p:cNvGrpSpPr>
            <a:grpSpLocks/>
          </p:cNvGrpSpPr>
          <p:nvPr/>
        </p:nvGrpSpPr>
        <p:grpSpPr bwMode="auto">
          <a:xfrm>
            <a:off x="5648325" y="3243263"/>
            <a:ext cx="300038" cy="852487"/>
            <a:chOff x="1392" y="2880"/>
            <a:chExt cx="288" cy="480"/>
          </a:xfrm>
        </p:grpSpPr>
        <p:sp>
          <p:nvSpPr>
            <p:cNvPr id="42125" name="Line 75"/>
            <p:cNvSpPr>
              <a:spLocks noChangeShapeType="1"/>
            </p:cNvSpPr>
            <p:nvPr/>
          </p:nvSpPr>
          <p:spPr bwMode="auto">
            <a:xfrm>
              <a:off x="1392" y="3072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26" name="Line 76"/>
            <p:cNvSpPr>
              <a:spLocks noChangeShapeType="1"/>
            </p:cNvSpPr>
            <p:nvPr/>
          </p:nvSpPr>
          <p:spPr bwMode="auto">
            <a:xfrm flipH="1">
              <a:off x="1392" y="3120"/>
              <a:ext cx="48" cy="4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27" name="Line 77"/>
            <p:cNvSpPr>
              <a:spLocks noChangeShapeType="1"/>
            </p:cNvSpPr>
            <p:nvPr/>
          </p:nvSpPr>
          <p:spPr bwMode="auto">
            <a:xfrm flipV="1">
              <a:off x="1392" y="288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28" name="Line 78"/>
            <p:cNvSpPr>
              <a:spLocks noChangeShapeType="1"/>
            </p:cNvSpPr>
            <p:nvPr/>
          </p:nvSpPr>
          <p:spPr bwMode="auto">
            <a:xfrm flipV="1">
              <a:off x="1392" y="316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29" name="Line 79"/>
            <p:cNvSpPr>
              <a:spLocks noChangeShapeType="1"/>
            </p:cNvSpPr>
            <p:nvPr/>
          </p:nvSpPr>
          <p:spPr bwMode="auto">
            <a:xfrm flipV="1">
              <a:off x="1392" y="3216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30" name="Line 80"/>
            <p:cNvSpPr>
              <a:spLocks noChangeShapeType="1"/>
            </p:cNvSpPr>
            <p:nvPr/>
          </p:nvSpPr>
          <p:spPr bwMode="auto">
            <a:xfrm flipV="1">
              <a:off x="1680" y="3024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31" name="Line 81"/>
            <p:cNvSpPr>
              <a:spLocks noChangeShapeType="1"/>
            </p:cNvSpPr>
            <p:nvPr/>
          </p:nvSpPr>
          <p:spPr bwMode="auto">
            <a:xfrm>
              <a:off x="1392" y="2880"/>
              <a:ext cx="288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2041" name="Line 83"/>
          <p:cNvSpPr>
            <a:spLocks noChangeShapeType="1"/>
          </p:cNvSpPr>
          <p:nvPr/>
        </p:nvSpPr>
        <p:spPr bwMode="auto">
          <a:xfrm>
            <a:off x="5408613" y="3841750"/>
            <a:ext cx="2254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42" name="Rectangle 84"/>
          <p:cNvSpPr>
            <a:spLocks noChangeArrowheads="1"/>
          </p:cNvSpPr>
          <p:nvPr/>
        </p:nvSpPr>
        <p:spPr bwMode="auto">
          <a:xfrm>
            <a:off x="6475413" y="3983038"/>
            <a:ext cx="1279525" cy="1339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42043" name="Line 85"/>
          <p:cNvSpPr>
            <a:spLocks noChangeShapeType="1"/>
          </p:cNvSpPr>
          <p:nvPr/>
        </p:nvSpPr>
        <p:spPr bwMode="auto">
          <a:xfrm>
            <a:off x="6249988" y="4687888"/>
            <a:ext cx="2508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44" name="Text Box 86"/>
          <p:cNvSpPr txBox="1">
            <a:spLocks noChangeArrowheads="1"/>
          </p:cNvSpPr>
          <p:nvPr/>
        </p:nvSpPr>
        <p:spPr bwMode="auto">
          <a:xfrm>
            <a:off x="6781800" y="3983038"/>
            <a:ext cx="9445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Data</a:t>
            </a:r>
          </a:p>
          <a:p>
            <a:pPr algn="ctr"/>
            <a:r>
              <a:rPr lang="en-US" altLang="en-US" sz="1200" b="1" dirty="0">
                <a:solidFill>
                  <a:schemeClr val="tx1"/>
                </a:solidFill>
                <a:latin typeface="Calibri" charset="0"/>
              </a:rPr>
              <a:t>Memory</a:t>
            </a:r>
          </a:p>
        </p:txBody>
      </p:sp>
      <p:sp>
        <p:nvSpPr>
          <p:cNvPr id="42045" name="Text Box 87"/>
          <p:cNvSpPr txBox="1">
            <a:spLocks noChangeArrowheads="1"/>
          </p:cNvSpPr>
          <p:nvPr/>
        </p:nvSpPr>
        <p:spPr bwMode="auto">
          <a:xfrm>
            <a:off x="6400800" y="4572000"/>
            <a:ext cx="76200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Address</a:t>
            </a:r>
          </a:p>
        </p:txBody>
      </p:sp>
      <p:sp>
        <p:nvSpPr>
          <p:cNvPr id="42046" name="Text Box 88"/>
          <p:cNvSpPr txBox="1">
            <a:spLocks noChangeArrowheads="1"/>
          </p:cNvSpPr>
          <p:nvPr/>
        </p:nvSpPr>
        <p:spPr bwMode="auto">
          <a:xfrm>
            <a:off x="6400800" y="4900613"/>
            <a:ext cx="83978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>
                <a:solidFill>
                  <a:schemeClr val="tx1"/>
                </a:solidFill>
                <a:latin typeface="Calibri" charset="0"/>
              </a:rPr>
              <a:t>Write Data</a:t>
            </a:r>
          </a:p>
        </p:txBody>
      </p:sp>
      <p:sp>
        <p:nvSpPr>
          <p:cNvPr id="42047" name="Text Box 89"/>
          <p:cNvSpPr txBox="1">
            <a:spLocks noChangeArrowheads="1"/>
          </p:cNvSpPr>
          <p:nvPr/>
        </p:nvSpPr>
        <p:spPr bwMode="auto">
          <a:xfrm>
            <a:off x="7227888" y="4476750"/>
            <a:ext cx="620712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Read</a:t>
            </a:r>
          </a:p>
          <a:p>
            <a:r>
              <a:rPr lang="en-US" altLang="en-US" sz="1100" dirty="0">
                <a:solidFill>
                  <a:schemeClr val="tx1"/>
                </a:solidFill>
                <a:latin typeface="Calibri" charset="0"/>
              </a:rPr>
              <a:t>Data</a:t>
            </a:r>
          </a:p>
        </p:txBody>
      </p:sp>
      <p:sp>
        <p:nvSpPr>
          <p:cNvPr id="42048" name="Line 90"/>
          <p:cNvSpPr>
            <a:spLocks noChangeShapeType="1"/>
          </p:cNvSpPr>
          <p:nvPr/>
        </p:nvSpPr>
        <p:spPr bwMode="auto">
          <a:xfrm>
            <a:off x="6096000" y="5029200"/>
            <a:ext cx="379413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49" name="Line 91"/>
          <p:cNvSpPr>
            <a:spLocks noChangeShapeType="1"/>
          </p:cNvSpPr>
          <p:nvPr/>
        </p:nvSpPr>
        <p:spPr bwMode="auto">
          <a:xfrm>
            <a:off x="8056563" y="5041900"/>
            <a:ext cx="2254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50" name="Line 93"/>
          <p:cNvSpPr>
            <a:spLocks noChangeShapeType="1"/>
          </p:cNvSpPr>
          <p:nvPr/>
        </p:nvSpPr>
        <p:spPr bwMode="auto">
          <a:xfrm>
            <a:off x="8507413" y="4829175"/>
            <a:ext cx="150812" cy="15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51" name="Rectangle 94"/>
          <p:cNvSpPr>
            <a:spLocks noChangeArrowheads="1"/>
          </p:cNvSpPr>
          <p:nvPr/>
        </p:nvSpPr>
        <p:spPr bwMode="auto">
          <a:xfrm>
            <a:off x="8281988" y="4548188"/>
            <a:ext cx="150812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en-US" sz="120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42052" name="Line 96"/>
          <p:cNvSpPr>
            <a:spLocks noChangeShapeType="1"/>
          </p:cNvSpPr>
          <p:nvPr/>
        </p:nvSpPr>
        <p:spPr bwMode="auto">
          <a:xfrm>
            <a:off x="4292600" y="4265613"/>
            <a:ext cx="355600" cy="158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53" name="Line 97"/>
          <p:cNvSpPr>
            <a:spLocks noChangeShapeType="1"/>
          </p:cNvSpPr>
          <p:nvPr/>
        </p:nvSpPr>
        <p:spPr bwMode="auto">
          <a:xfrm>
            <a:off x="2787650" y="5111750"/>
            <a:ext cx="0" cy="12684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54" name="Line 98"/>
          <p:cNvSpPr>
            <a:spLocks noChangeShapeType="1"/>
          </p:cNvSpPr>
          <p:nvPr/>
        </p:nvSpPr>
        <p:spPr bwMode="auto">
          <a:xfrm>
            <a:off x="2035175" y="3419475"/>
            <a:ext cx="2254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55" name="Line 99"/>
          <p:cNvSpPr>
            <a:spLocks noChangeShapeType="1"/>
          </p:cNvSpPr>
          <p:nvPr/>
        </p:nvSpPr>
        <p:spPr bwMode="auto">
          <a:xfrm>
            <a:off x="1282700" y="2503488"/>
            <a:ext cx="90328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arrow" w="med" len="med"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56" name="Line 101"/>
          <p:cNvSpPr>
            <a:spLocks noChangeShapeType="1"/>
          </p:cNvSpPr>
          <p:nvPr/>
        </p:nvSpPr>
        <p:spPr bwMode="auto">
          <a:xfrm flipV="1">
            <a:off x="7745413" y="4687888"/>
            <a:ext cx="39846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57" name="Line 104"/>
          <p:cNvSpPr>
            <a:spLocks noChangeShapeType="1"/>
          </p:cNvSpPr>
          <p:nvPr/>
        </p:nvSpPr>
        <p:spPr bwMode="auto">
          <a:xfrm>
            <a:off x="2185988" y="3419475"/>
            <a:ext cx="2462212" cy="95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58" name="Line 106"/>
          <p:cNvSpPr>
            <a:spLocks noChangeShapeType="1"/>
          </p:cNvSpPr>
          <p:nvPr/>
        </p:nvSpPr>
        <p:spPr bwMode="auto">
          <a:xfrm>
            <a:off x="5948363" y="3630613"/>
            <a:ext cx="52863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59" name="Line 108"/>
          <p:cNvSpPr>
            <a:spLocks noChangeShapeType="1"/>
          </p:cNvSpPr>
          <p:nvPr/>
        </p:nvSpPr>
        <p:spPr bwMode="auto">
          <a:xfrm>
            <a:off x="4819650" y="4900613"/>
            <a:ext cx="0" cy="84613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60" name="Line 109"/>
          <p:cNvSpPr>
            <a:spLocks noChangeShapeType="1"/>
          </p:cNvSpPr>
          <p:nvPr/>
        </p:nvSpPr>
        <p:spPr bwMode="auto">
          <a:xfrm flipV="1">
            <a:off x="4819650" y="5715000"/>
            <a:ext cx="1276350" cy="317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61" name="Line 111"/>
          <p:cNvSpPr>
            <a:spLocks noChangeShapeType="1"/>
          </p:cNvSpPr>
          <p:nvPr/>
        </p:nvSpPr>
        <p:spPr bwMode="auto">
          <a:xfrm flipV="1">
            <a:off x="6324600" y="5715000"/>
            <a:ext cx="1752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62" name="Line 112"/>
          <p:cNvSpPr>
            <a:spLocks noChangeShapeType="1"/>
          </p:cNvSpPr>
          <p:nvPr/>
        </p:nvSpPr>
        <p:spPr bwMode="auto">
          <a:xfrm>
            <a:off x="8056563" y="4687888"/>
            <a:ext cx="225425" cy="15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63" name="Line 113"/>
          <p:cNvSpPr>
            <a:spLocks noChangeShapeType="1"/>
          </p:cNvSpPr>
          <p:nvPr/>
        </p:nvSpPr>
        <p:spPr bwMode="auto">
          <a:xfrm>
            <a:off x="8658225" y="4829175"/>
            <a:ext cx="0" cy="15509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64" name="Line 114"/>
          <p:cNvSpPr>
            <a:spLocks noChangeShapeType="1"/>
          </p:cNvSpPr>
          <p:nvPr/>
        </p:nvSpPr>
        <p:spPr bwMode="auto">
          <a:xfrm>
            <a:off x="6475413" y="2220913"/>
            <a:ext cx="0" cy="14097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65" name="Line 118"/>
          <p:cNvSpPr>
            <a:spLocks noChangeShapeType="1"/>
          </p:cNvSpPr>
          <p:nvPr/>
        </p:nvSpPr>
        <p:spPr bwMode="auto">
          <a:xfrm flipV="1">
            <a:off x="4745038" y="3841750"/>
            <a:ext cx="0" cy="14112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66" name="Line 119"/>
          <p:cNvSpPr>
            <a:spLocks noChangeShapeType="1"/>
          </p:cNvSpPr>
          <p:nvPr/>
        </p:nvSpPr>
        <p:spPr bwMode="auto">
          <a:xfrm flipV="1">
            <a:off x="3916363" y="5724525"/>
            <a:ext cx="80803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67" name="Line 120"/>
          <p:cNvSpPr>
            <a:spLocks noChangeShapeType="1"/>
          </p:cNvSpPr>
          <p:nvPr/>
        </p:nvSpPr>
        <p:spPr bwMode="auto">
          <a:xfrm>
            <a:off x="4594225" y="3429000"/>
            <a:ext cx="10541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68" name="Line 121"/>
          <p:cNvSpPr>
            <a:spLocks noChangeShapeType="1"/>
          </p:cNvSpPr>
          <p:nvPr/>
        </p:nvSpPr>
        <p:spPr bwMode="auto">
          <a:xfrm>
            <a:off x="2185988" y="2503488"/>
            <a:ext cx="0" cy="9159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69" name="Line 123"/>
          <p:cNvSpPr>
            <a:spLocks noChangeShapeType="1"/>
          </p:cNvSpPr>
          <p:nvPr/>
        </p:nvSpPr>
        <p:spPr bwMode="auto">
          <a:xfrm>
            <a:off x="755650" y="3136900"/>
            <a:ext cx="0" cy="148113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70" name="Oval 125"/>
          <p:cNvSpPr>
            <a:spLocks noChangeArrowheads="1"/>
          </p:cNvSpPr>
          <p:nvPr/>
        </p:nvSpPr>
        <p:spPr bwMode="auto">
          <a:xfrm>
            <a:off x="3089275" y="5534025"/>
            <a:ext cx="801688" cy="423863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latin typeface="Calibri" charset="0"/>
            </a:endParaRPr>
          </a:p>
        </p:txBody>
      </p:sp>
      <p:sp>
        <p:nvSpPr>
          <p:cNvPr id="42071" name="Rectangle 126"/>
          <p:cNvSpPr>
            <a:spLocks noChangeArrowheads="1"/>
          </p:cNvSpPr>
          <p:nvPr/>
        </p:nvSpPr>
        <p:spPr bwMode="auto">
          <a:xfrm>
            <a:off x="3240088" y="5534025"/>
            <a:ext cx="525462" cy="42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9050" tIns="26988" rIns="19050" bIns="26988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Sign</a:t>
            </a:r>
          </a:p>
          <a:p>
            <a:pPr algn="ctr"/>
            <a:r>
              <a:rPr lang="en-US" altLang="en-US" sz="1100" b="1">
                <a:solidFill>
                  <a:srgbClr val="000000"/>
                </a:solidFill>
                <a:latin typeface="Calibri" charset="0"/>
              </a:rPr>
              <a:t>Extend</a:t>
            </a:r>
          </a:p>
        </p:txBody>
      </p:sp>
      <p:sp>
        <p:nvSpPr>
          <p:cNvPr id="42072" name="Line 130"/>
          <p:cNvSpPr>
            <a:spLocks noChangeShapeType="1"/>
          </p:cNvSpPr>
          <p:nvPr/>
        </p:nvSpPr>
        <p:spPr bwMode="auto">
          <a:xfrm>
            <a:off x="6324600" y="4687888"/>
            <a:ext cx="0" cy="105886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5" name="Group 386"/>
          <p:cNvGrpSpPr>
            <a:grpSpLocks/>
          </p:cNvGrpSpPr>
          <p:nvPr/>
        </p:nvGrpSpPr>
        <p:grpSpPr bwMode="auto">
          <a:xfrm>
            <a:off x="604838" y="5029200"/>
            <a:ext cx="7377112" cy="1524000"/>
            <a:chOff x="609600" y="4933074"/>
            <a:chExt cx="7468371" cy="1647908"/>
          </a:xfrm>
        </p:grpSpPr>
        <p:sp>
          <p:nvSpPr>
            <p:cNvPr id="42118" name="Text Box 124"/>
            <p:cNvSpPr txBox="1">
              <a:spLocks noChangeArrowheads="1"/>
            </p:cNvSpPr>
            <p:nvPr/>
          </p:nvSpPr>
          <p:spPr bwMode="auto">
            <a:xfrm>
              <a:off x="825713" y="6248400"/>
              <a:ext cx="1236236" cy="332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400" b="1">
                  <a:solidFill>
                    <a:schemeClr val="tx2"/>
                  </a:solidFill>
                  <a:latin typeface="Calibri" charset="0"/>
                </a:rPr>
                <a:t>System Clock</a:t>
              </a:r>
            </a:p>
          </p:txBody>
        </p:sp>
        <p:sp>
          <p:nvSpPr>
            <p:cNvPr id="42119" name="Line 125"/>
            <p:cNvSpPr>
              <a:spLocks noChangeShapeType="1"/>
            </p:cNvSpPr>
            <p:nvPr/>
          </p:nvSpPr>
          <p:spPr bwMode="auto">
            <a:xfrm>
              <a:off x="609600" y="6553200"/>
              <a:ext cx="7467600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20" name="Line 126"/>
            <p:cNvSpPr>
              <a:spLocks noChangeShapeType="1"/>
            </p:cNvSpPr>
            <p:nvPr/>
          </p:nvSpPr>
          <p:spPr bwMode="auto">
            <a:xfrm flipH="1">
              <a:off x="8077200" y="6169006"/>
              <a:ext cx="771" cy="384197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21" name="Line 127"/>
            <p:cNvSpPr>
              <a:spLocks noChangeShapeType="1"/>
            </p:cNvSpPr>
            <p:nvPr/>
          </p:nvSpPr>
          <p:spPr bwMode="auto">
            <a:xfrm>
              <a:off x="6245252" y="6169006"/>
              <a:ext cx="0" cy="384196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22" name="Line 128"/>
            <p:cNvSpPr>
              <a:spLocks noChangeShapeType="1"/>
            </p:cNvSpPr>
            <p:nvPr/>
          </p:nvSpPr>
          <p:spPr bwMode="auto">
            <a:xfrm>
              <a:off x="4548289" y="6169006"/>
              <a:ext cx="0" cy="384194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23" name="Line 129"/>
            <p:cNvSpPr>
              <a:spLocks noChangeShapeType="1"/>
            </p:cNvSpPr>
            <p:nvPr/>
          </p:nvSpPr>
          <p:spPr bwMode="auto">
            <a:xfrm flipH="1">
              <a:off x="2514600" y="5180259"/>
              <a:ext cx="419" cy="1372941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124" name="Line 130"/>
            <p:cNvSpPr>
              <a:spLocks noChangeShapeType="1"/>
            </p:cNvSpPr>
            <p:nvPr/>
          </p:nvSpPr>
          <p:spPr bwMode="auto">
            <a:xfrm flipH="1">
              <a:off x="609600" y="4933074"/>
              <a:ext cx="4820" cy="1620127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100"/>
          <p:cNvGrpSpPr>
            <a:grpSpLocks/>
          </p:cNvGrpSpPr>
          <p:nvPr/>
        </p:nvGrpSpPr>
        <p:grpSpPr bwMode="auto">
          <a:xfrm>
            <a:off x="1066800" y="1905000"/>
            <a:ext cx="228600" cy="755650"/>
            <a:chOff x="6533000" y="3215599"/>
            <a:chExt cx="485666" cy="1056070"/>
          </a:xfrm>
        </p:grpSpPr>
        <p:grpSp>
          <p:nvGrpSpPr>
            <p:cNvPr id="7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42112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113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114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115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116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117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2111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grpSp>
        <p:nvGrpSpPr>
          <p:cNvPr id="8" name="Group 100"/>
          <p:cNvGrpSpPr>
            <a:grpSpLocks/>
          </p:cNvGrpSpPr>
          <p:nvPr/>
        </p:nvGrpSpPr>
        <p:grpSpPr bwMode="auto">
          <a:xfrm>
            <a:off x="8264525" y="4425950"/>
            <a:ext cx="228600" cy="755650"/>
            <a:chOff x="6533000" y="3215599"/>
            <a:chExt cx="485666" cy="1056070"/>
          </a:xfrm>
        </p:grpSpPr>
        <p:grpSp>
          <p:nvGrpSpPr>
            <p:cNvPr id="9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42104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105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106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107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108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109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2103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grpSp>
        <p:nvGrpSpPr>
          <p:cNvPr id="10" name="Group 100"/>
          <p:cNvGrpSpPr>
            <a:grpSpLocks/>
          </p:cNvGrpSpPr>
          <p:nvPr/>
        </p:nvGrpSpPr>
        <p:grpSpPr bwMode="auto">
          <a:xfrm>
            <a:off x="5029200" y="4616450"/>
            <a:ext cx="228600" cy="755650"/>
            <a:chOff x="6533000" y="3215599"/>
            <a:chExt cx="485666" cy="1056070"/>
          </a:xfrm>
        </p:grpSpPr>
        <p:grpSp>
          <p:nvGrpSpPr>
            <p:cNvPr id="11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42096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097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098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099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100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101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2095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sp>
        <p:nvSpPr>
          <p:cNvPr id="42077" name="Line 130"/>
          <p:cNvSpPr>
            <a:spLocks noChangeShapeType="1"/>
          </p:cNvSpPr>
          <p:nvPr/>
        </p:nvSpPr>
        <p:spPr bwMode="auto">
          <a:xfrm>
            <a:off x="8077200" y="5029200"/>
            <a:ext cx="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78" name="Line 130"/>
          <p:cNvSpPr>
            <a:spLocks noChangeShapeType="1"/>
          </p:cNvSpPr>
          <p:nvPr/>
        </p:nvSpPr>
        <p:spPr bwMode="auto">
          <a:xfrm>
            <a:off x="6096000" y="5029200"/>
            <a:ext cx="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79" name="Line 13"/>
          <p:cNvSpPr>
            <a:spLocks noChangeShapeType="1"/>
          </p:cNvSpPr>
          <p:nvPr/>
        </p:nvSpPr>
        <p:spPr bwMode="auto">
          <a:xfrm>
            <a:off x="2800350" y="5105400"/>
            <a:ext cx="22860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2" name="Group 173"/>
          <p:cNvGrpSpPr>
            <a:grpSpLocks/>
          </p:cNvGrpSpPr>
          <p:nvPr/>
        </p:nvGrpSpPr>
        <p:grpSpPr bwMode="auto">
          <a:xfrm>
            <a:off x="2260600" y="2925763"/>
            <a:ext cx="508000" cy="2325687"/>
            <a:chOff x="2260856" y="2925850"/>
            <a:chExt cx="508064" cy="2325324"/>
          </a:xfrm>
        </p:grpSpPr>
        <p:sp>
          <p:nvSpPr>
            <p:cNvPr id="151" name="Rectangle 102"/>
            <p:cNvSpPr>
              <a:spLocks noChangeArrowheads="1"/>
            </p:cNvSpPr>
            <p:nvPr/>
          </p:nvSpPr>
          <p:spPr bwMode="auto">
            <a:xfrm>
              <a:off x="2411688" y="3208381"/>
              <a:ext cx="150831" cy="204279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 sz="160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endParaRPr>
            </a:p>
          </p:txBody>
        </p:sp>
        <p:sp>
          <p:nvSpPr>
            <p:cNvPr id="152" name="Text Box 117"/>
            <p:cNvSpPr txBox="1">
              <a:spLocks noChangeArrowheads="1"/>
            </p:cNvSpPr>
            <p:nvPr/>
          </p:nvSpPr>
          <p:spPr bwMode="auto">
            <a:xfrm>
              <a:off x="2260856" y="2925850"/>
              <a:ext cx="508064" cy="26189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1100" b="1">
                  <a:solidFill>
                    <a:schemeClr val="bg1">
                      <a:lumMod val="50000"/>
                    </a:schemeClr>
                  </a:solidFill>
                  <a:latin typeface="Calibri"/>
                  <a:ea typeface="+mn-ea"/>
                  <a:cs typeface="Calibri"/>
                </a:rPr>
                <a:t>IF/ID</a:t>
              </a:r>
            </a:p>
          </p:txBody>
        </p:sp>
      </p:grpSp>
      <p:grpSp>
        <p:nvGrpSpPr>
          <p:cNvPr id="13" name="Group 174"/>
          <p:cNvGrpSpPr>
            <a:grpSpLocks/>
          </p:cNvGrpSpPr>
          <p:nvPr/>
        </p:nvGrpSpPr>
        <p:grpSpPr bwMode="auto">
          <a:xfrm>
            <a:off x="4292600" y="2925763"/>
            <a:ext cx="550863" cy="3243262"/>
            <a:chOff x="4293113" y="2925850"/>
            <a:chExt cx="550403" cy="3243408"/>
          </a:xfrm>
        </p:grpSpPr>
        <p:sp>
          <p:nvSpPr>
            <p:cNvPr id="154" name="Rectangle 103"/>
            <p:cNvSpPr>
              <a:spLocks noChangeArrowheads="1"/>
            </p:cNvSpPr>
            <p:nvPr/>
          </p:nvSpPr>
          <p:spPr bwMode="auto">
            <a:xfrm>
              <a:off x="4443800" y="3208438"/>
              <a:ext cx="150686" cy="296082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 sz="160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endParaRPr>
            </a:p>
          </p:txBody>
        </p:sp>
        <p:sp>
          <p:nvSpPr>
            <p:cNvPr id="155" name="Text Box 131"/>
            <p:cNvSpPr txBox="1">
              <a:spLocks noChangeArrowheads="1"/>
            </p:cNvSpPr>
            <p:nvPr/>
          </p:nvSpPr>
          <p:spPr bwMode="auto">
            <a:xfrm>
              <a:off x="4293113" y="2925850"/>
              <a:ext cx="550403" cy="26194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1100" b="1">
                  <a:solidFill>
                    <a:schemeClr val="bg1">
                      <a:lumMod val="50000"/>
                    </a:schemeClr>
                  </a:solidFill>
                  <a:latin typeface="Calibri"/>
                  <a:ea typeface="+mn-ea"/>
                  <a:cs typeface="Calibri"/>
                </a:rPr>
                <a:t>ID/EX</a:t>
              </a:r>
            </a:p>
          </p:txBody>
        </p:sp>
      </p:grpSp>
      <p:grpSp>
        <p:nvGrpSpPr>
          <p:cNvPr id="14" name="Group 175"/>
          <p:cNvGrpSpPr>
            <a:grpSpLocks/>
          </p:cNvGrpSpPr>
          <p:nvPr/>
        </p:nvGrpSpPr>
        <p:grpSpPr bwMode="auto">
          <a:xfrm>
            <a:off x="5838825" y="2925763"/>
            <a:ext cx="714375" cy="3243262"/>
            <a:chOff x="5838147" y="2925850"/>
            <a:chExt cx="715053" cy="3243408"/>
          </a:xfrm>
        </p:grpSpPr>
        <p:sp>
          <p:nvSpPr>
            <p:cNvPr id="157" name="Rectangle 124"/>
            <p:cNvSpPr>
              <a:spLocks noChangeArrowheads="1"/>
            </p:cNvSpPr>
            <p:nvPr/>
          </p:nvSpPr>
          <p:spPr bwMode="auto">
            <a:xfrm>
              <a:off x="6100334" y="3208438"/>
              <a:ext cx="149367" cy="296082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 sz="160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endParaRPr>
            </a:p>
          </p:txBody>
        </p:sp>
        <p:sp>
          <p:nvSpPr>
            <p:cNvPr id="158" name="Text Box 132"/>
            <p:cNvSpPr txBox="1">
              <a:spLocks noChangeArrowheads="1"/>
            </p:cNvSpPr>
            <p:nvPr/>
          </p:nvSpPr>
          <p:spPr bwMode="auto">
            <a:xfrm>
              <a:off x="5838147" y="2925850"/>
              <a:ext cx="715053" cy="26194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1100" b="1" dirty="0">
                  <a:solidFill>
                    <a:schemeClr val="bg1">
                      <a:lumMod val="50000"/>
                    </a:schemeClr>
                  </a:solidFill>
                  <a:latin typeface="Calibri"/>
                  <a:ea typeface="+mn-ea"/>
                  <a:cs typeface="Calibri"/>
                </a:rPr>
                <a:t>EX/MEM</a:t>
              </a:r>
            </a:p>
          </p:txBody>
        </p:sp>
      </p:grpSp>
      <p:grpSp>
        <p:nvGrpSpPr>
          <p:cNvPr id="15" name="Group 176"/>
          <p:cNvGrpSpPr>
            <a:grpSpLocks/>
          </p:cNvGrpSpPr>
          <p:nvPr/>
        </p:nvGrpSpPr>
        <p:grpSpPr bwMode="auto">
          <a:xfrm>
            <a:off x="7599363" y="3489325"/>
            <a:ext cx="776287" cy="2679700"/>
            <a:chOff x="7598666" y="3489921"/>
            <a:chExt cx="777777" cy="2679336"/>
          </a:xfrm>
        </p:grpSpPr>
        <p:sp>
          <p:nvSpPr>
            <p:cNvPr id="160" name="Rectangle 110"/>
            <p:cNvSpPr>
              <a:spLocks noChangeArrowheads="1"/>
            </p:cNvSpPr>
            <p:nvPr/>
          </p:nvSpPr>
          <p:spPr bwMode="auto">
            <a:xfrm>
              <a:off x="7905641" y="3772458"/>
              <a:ext cx="151102" cy="239679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 sz="1600">
                <a:solidFill>
                  <a:schemeClr val="bg1">
                    <a:lumMod val="50000"/>
                  </a:schemeClr>
                </a:solidFill>
                <a:latin typeface="Calibri"/>
                <a:ea typeface="+mn-ea"/>
                <a:cs typeface="Calibri"/>
              </a:endParaRPr>
            </a:p>
          </p:txBody>
        </p:sp>
        <p:sp>
          <p:nvSpPr>
            <p:cNvPr id="161" name="Text Box 133"/>
            <p:cNvSpPr txBox="1">
              <a:spLocks noChangeArrowheads="1"/>
            </p:cNvSpPr>
            <p:nvPr/>
          </p:nvSpPr>
          <p:spPr bwMode="auto">
            <a:xfrm>
              <a:off x="7598666" y="3489921"/>
              <a:ext cx="777777" cy="26190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1100" b="1">
                  <a:solidFill>
                    <a:schemeClr val="bg1">
                      <a:lumMod val="50000"/>
                    </a:schemeClr>
                  </a:solidFill>
                  <a:latin typeface="Calibri"/>
                  <a:ea typeface="+mn-ea"/>
                  <a:cs typeface="Calibri"/>
                </a:rPr>
                <a:t>MEM/WB</a:t>
              </a:r>
            </a:p>
          </p:txBody>
        </p:sp>
      </p:grpSp>
      <p:sp>
        <p:nvSpPr>
          <p:cNvPr id="42084" name="Rectangle 107"/>
          <p:cNvSpPr txBox="1">
            <a:spLocks noChangeArrowheads="1"/>
          </p:cNvSpPr>
          <p:nvPr/>
        </p:nvSpPr>
        <p:spPr bwMode="auto">
          <a:xfrm>
            <a:off x="609600" y="1219200"/>
            <a:ext cx="7848600" cy="381000"/>
          </a:xfrm>
          <a:prstGeom prst="rect">
            <a:avLst/>
          </a:prstGeom>
          <a:solidFill>
            <a:srgbClr val="FFFCB2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indent="-3429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accent1"/>
              </a:buClr>
              <a:buFont typeface="Times" charset="0"/>
              <a:buNone/>
            </a:pPr>
            <a:r>
              <a:rPr lang="en-US" altLang="en-US" sz="1600">
                <a:solidFill>
                  <a:srgbClr val="1822CD"/>
                </a:solidFill>
                <a:latin typeface="Optima" charset="0"/>
              </a:rPr>
              <a:t>Step 2: place state registers between each pipeline stage to isolate them</a:t>
            </a:r>
          </a:p>
        </p:txBody>
      </p:sp>
      <p:sp>
        <p:nvSpPr>
          <p:cNvPr id="164" name="Rectangle 107"/>
          <p:cNvSpPr txBox="1">
            <a:spLocks noChangeArrowheads="1"/>
          </p:cNvSpPr>
          <p:nvPr/>
        </p:nvSpPr>
        <p:spPr bwMode="auto">
          <a:xfrm>
            <a:off x="609600" y="5410200"/>
            <a:ext cx="1752600" cy="533400"/>
          </a:xfrm>
          <a:prstGeom prst="rect">
            <a:avLst/>
          </a:prstGeom>
          <a:solidFill>
            <a:srgbClr val="B3D1F0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indent="-3429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accent1"/>
              </a:buClr>
              <a:buFont typeface="Times" charset="0"/>
              <a:buNone/>
            </a:pPr>
            <a:r>
              <a:rPr lang="en-US" altLang="en-US" sz="1400" i="1" dirty="0">
                <a:solidFill>
                  <a:srgbClr val="1822CD"/>
                </a:solidFill>
                <a:latin typeface="Calibri" charset="0"/>
              </a:rPr>
              <a:t>Propagate write </a:t>
            </a:r>
            <a:r>
              <a:rPr lang="en-US" altLang="en-US" sz="1400" i="1" dirty="0" err="1">
                <a:solidFill>
                  <a:srgbClr val="1822CD"/>
                </a:solidFill>
                <a:latin typeface="Calibri" charset="0"/>
              </a:rPr>
              <a:t>addr</a:t>
            </a:r>
            <a:r>
              <a:rPr lang="en-US" altLang="en-US" sz="1400" i="1" dirty="0">
                <a:solidFill>
                  <a:srgbClr val="1822CD"/>
                </a:solidFill>
                <a:latin typeface="Calibri" charset="0"/>
              </a:rPr>
              <a:t> through each stage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Implementing A Pipelined Processor</a:t>
            </a:r>
          </a:p>
        </p:txBody>
      </p:sp>
      <p:grpSp>
        <p:nvGrpSpPr>
          <p:cNvPr id="2" name="Group 278"/>
          <p:cNvGrpSpPr>
            <a:grpSpLocks/>
          </p:cNvGrpSpPr>
          <p:nvPr/>
        </p:nvGrpSpPr>
        <p:grpSpPr bwMode="auto">
          <a:xfrm>
            <a:off x="304800" y="1524000"/>
            <a:ext cx="8534400" cy="5029200"/>
            <a:chOff x="304800" y="1283494"/>
            <a:chExt cx="8610600" cy="5422106"/>
          </a:xfrm>
        </p:grpSpPr>
        <p:grpSp>
          <p:nvGrpSpPr>
            <p:cNvPr id="3" name="Group 333"/>
            <p:cNvGrpSpPr>
              <a:grpSpLocks/>
            </p:cNvGrpSpPr>
            <p:nvPr/>
          </p:nvGrpSpPr>
          <p:grpSpPr bwMode="auto">
            <a:xfrm>
              <a:off x="304800" y="1828799"/>
              <a:ext cx="8534400" cy="4876801"/>
              <a:chOff x="228600" y="1981199"/>
              <a:chExt cx="8534400" cy="4876801"/>
            </a:xfrm>
          </p:grpSpPr>
          <p:sp>
            <p:nvSpPr>
              <p:cNvPr id="44128" name="Rectangle 124"/>
              <p:cNvSpPr>
                <a:spLocks noChangeArrowheads="1"/>
              </p:cNvSpPr>
              <p:nvPr/>
            </p:nvSpPr>
            <p:spPr bwMode="auto">
              <a:xfrm>
                <a:off x="6172200" y="2895600"/>
                <a:ext cx="152400" cy="3429000"/>
              </a:xfrm>
              <a:prstGeom prst="rect">
                <a:avLst/>
              </a:prstGeom>
              <a:solidFill>
                <a:srgbClr val="E12214"/>
              </a:solidFill>
              <a:ln>
                <a:noFill/>
              </a:ln>
              <a:extLs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129" name="Line 5"/>
              <p:cNvSpPr>
                <a:spLocks noChangeShapeType="1"/>
              </p:cNvSpPr>
              <p:nvPr/>
            </p:nvSpPr>
            <p:spPr bwMode="auto">
              <a:xfrm>
                <a:off x="2743200" y="6019800"/>
                <a:ext cx="17526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30" name="Line 6"/>
              <p:cNvSpPr>
                <a:spLocks noChangeShapeType="1"/>
              </p:cNvSpPr>
              <p:nvPr/>
            </p:nvSpPr>
            <p:spPr bwMode="auto">
              <a:xfrm>
                <a:off x="4648200" y="6019800"/>
                <a:ext cx="3048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31" name="Line 7"/>
              <p:cNvSpPr>
                <a:spLocks noChangeShapeType="1"/>
              </p:cNvSpPr>
              <p:nvPr/>
            </p:nvSpPr>
            <p:spPr bwMode="auto">
              <a:xfrm>
                <a:off x="6324600" y="6096000"/>
                <a:ext cx="16764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32" name="Line 8"/>
              <p:cNvSpPr>
                <a:spLocks noChangeShapeType="1"/>
              </p:cNvSpPr>
              <p:nvPr/>
            </p:nvSpPr>
            <p:spPr bwMode="auto">
              <a:xfrm>
                <a:off x="2743200" y="5638800"/>
                <a:ext cx="0" cy="6858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33" name="Line 9"/>
              <p:cNvSpPr>
                <a:spLocks noChangeShapeType="1"/>
              </p:cNvSpPr>
              <p:nvPr/>
            </p:nvSpPr>
            <p:spPr bwMode="auto">
              <a:xfrm>
                <a:off x="2667000" y="6705600"/>
                <a:ext cx="56388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34" name="Line 10"/>
              <p:cNvSpPr>
                <a:spLocks noChangeShapeType="1"/>
              </p:cNvSpPr>
              <p:nvPr/>
            </p:nvSpPr>
            <p:spPr bwMode="auto">
              <a:xfrm>
                <a:off x="8153400" y="6096000"/>
                <a:ext cx="1524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35" name="Line 11"/>
              <p:cNvSpPr>
                <a:spLocks noChangeShapeType="1"/>
              </p:cNvSpPr>
              <p:nvPr/>
            </p:nvSpPr>
            <p:spPr bwMode="auto">
              <a:xfrm>
                <a:off x="8305800" y="6096000"/>
                <a:ext cx="0" cy="6096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36" name="Line 12"/>
              <p:cNvSpPr>
                <a:spLocks noChangeShapeType="1"/>
              </p:cNvSpPr>
              <p:nvPr/>
            </p:nvSpPr>
            <p:spPr bwMode="auto">
              <a:xfrm flipV="1">
                <a:off x="2667000" y="4572000"/>
                <a:ext cx="0" cy="21336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37" name="Line 13"/>
              <p:cNvSpPr>
                <a:spLocks noChangeShapeType="1"/>
              </p:cNvSpPr>
              <p:nvPr/>
            </p:nvSpPr>
            <p:spPr bwMode="auto">
              <a:xfrm>
                <a:off x="2667000" y="4572000"/>
                <a:ext cx="38100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4" name="Group 15"/>
              <p:cNvGrpSpPr>
                <a:grpSpLocks/>
              </p:cNvGrpSpPr>
              <p:nvPr/>
            </p:nvGrpSpPr>
            <p:grpSpPr bwMode="auto">
              <a:xfrm>
                <a:off x="1676400" y="2667000"/>
                <a:ext cx="381000" cy="914400"/>
                <a:chOff x="1392" y="2880"/>
                <a:chExt cx="288" cy="480"/>
              </a:xfrm>
            </p:grpSpPr>
            <p:sp>
              <p:nvSpPr>
                <p:cNvPr id="44239" name="Line 16"/>
                <p:cNvSpPr>
                  <a:spLocks noChangeShapeType="1"/>
                </p:cNvSpPr>
                <p:nvPr/>
              </p:nvSpPr>
              <p:spPr bwMode="auto">
                <a:xfrm>
                  <a:off x="1392" y="3072"/>
                  <a:ext cx="48" cy="48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40" name="Line 17"/>
                <p:cNvSpPr>
                  <a:spLocks noChangeShapeType="1"/>
                </p:cNvSpPr>
                <p:nvPr/>
              </p:nvSpPr>
              <p:spPr bwMode="auto">
                <a:xfrm flipH="1">
                  <a:off x="1392" y="3120"/>
                  <a:ext cx="48" cy="48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41" name="Line 18"/>
                <p:cNvSpPr>
                  <a:spLocks noChangeShapeType="1"/>
                </p:cNvSpPr>
                <p:nvPr/>
              </p:nvSpPr>
              <p:spPr bwMode="auto">
                <a:xfrm flipV="1">
                  <a:off x="1392" y="2880"/>
                  <a:ext cx="0" cy="192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42" name="Line 19"/>
                <p:cNvSpPr>
                  <a:spLocks noChangeShapeType="1"/>
                </p:cNvSpPr>
                <p:nvPr/>
              </p:nvSpPr>
              <p:spPr bwMode="auto">
                <a:xfrm flipV="1">
                  <a:off x="1392" y="3168"/>
                  <a:ext cx="0" cy="192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43" name="Line 20"/>
                <p:cNvSpPr>
                  <a:spLocks noChangeShapeType="1"/>
                </p:cNvSpPr>
                <p:nvPr/>
              </p:nvSpPr>
              <p:spPr bwMode="auto">
                <a:xfrm flipV="1">
                  <a:off x="1392" y="3216"/>
                  <a:ext cx="288" cy="144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44" name="Line 21"/>
                <p:cNvSpPr>
                  <a:spLocks noChangeShapeType="1"/>
                </p:cNvSpPr>
                <p:nvPr/>
              </p:nvSpPr>
              <p:spPr bwMode="auto">
                <a:xfrm flipV="1">
                  <a:off x="1680" y="3024"/>
                  <a:ext cx="0" cy="192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45" name="Line 22"/>
                <p:cNvSpPr>
                  <a:spLocks noChangeShapeType="1"/>
                </p:cNvSpPr>
                <p:nvPr/>
              </p:nvSpPr>
              <p:spPr bwMode="auto">
                <a:xfrm>
                  <a:off x="1392" y="2880"/>
                  <a:ext cx="288" cy="144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44139" name="Rectangle 23"/>
              <p:cNvSpPr>
                <a:spLocks noChangeArrowheads="1"/>
              </p:cNvSpPr>
              <p:nvPr/>
            </p:nvSpPr>
            <p:spPr bwMode="auto">
              <a:xfrm>
                <a:off x="990600" y="3657600"/>
                <a:ext cx="1295400" cy="144780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140" name="Rectangle 24"/>
              <p:cNvSpPr>
                <a:spLocks noChangeArrowheads="1"/>
              </p:cNvSpPr>
              <p:nvPr/>
            </p:nvSpPr>
            <p:spPr bwMode="auto">
              <a:xfrm>
                <a:off x="533400" y="4038600"/>
                <a:ext cx="152400" cy="83820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141" name="Line 25"/>
              <p:cNvSpPr>
                <a:spLocks noChangeShapeType="1"/>
              </p:cNvSpPr>
              <p:nvPr/>
            </p:nvSpPr>
            <p:spPr bwMode="auto">
              <a:xfrm>
                <a:off x="685800" y="4419600"/>
                <a:ext cx="3048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42" name="Line 26"/>
              <p:cNvSpPr>
                <a:spLocks noChangeShapeType="1"/>
              </p:cNvSpPr>
              <p:nvPr/>
            </p:nvSpPr>
            <p:spPr bwMode="auto">
              <a:xfrm>
                <a:off x="762000" y="2819400"/>
                <a:ext cx="914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43" name="Line 27"/>
              <p:cNvSpPr>
                <a:spLocks noChangeShapeType="1"/>
              </p:cNvSpPr>
              <p:nvPr/>
            </p:nvSpPr>
            <p:spPr bwMode="auto">
              <a:xfrm>
                <a:off x="1295400" y="3429000"/>
                <a:ext cx="3810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44" name="Text Box 28"/>
              <p:cNvSpPr txBox="1">
                <a:spLocks noChangeArrowheads="1"/>
              </p:cNvSpPr>
              <p:nvPr/>
            </p:nvSpPr>
            <p:spPr bwMode="auto">
              <a:xfrm>
                <a:off x="914400" y="4191000"/>
                <a:ext cx="741363" cy="464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Read</a:t>
                </a:r>
              </a:p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Address</a:t>
                </a:r>
              </a:p>
            </p:txBody>
          </p:sp>
          <p:sp>
            <p:nvSpPr>
              <p:cNvPr id="44145" name="Text Box 29"/>
              <p:cNvSpPr txBox="1">
                <a:spLocks noChangeArrowheads="1"/>
              </p:cNvSpPr>
              <p:nvPr/>
            </p:nvSpPr>
            <p:spPr bwMode="auto">
              <a:xfrm>
                <a:off x="1157288" y="3711575"/>
                <a:ext cx="1098550" cy="4977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200" b="1">
                    <a:solidFill>
                      <a:schemeClr val="tx1"/>
                    </a:solidFill>
                    <a:latin typeface="Optima" charset="0"/>
                  </a:rPr>
                  <a:t>Instruction</a:t>
                </a:r>
              </a:p>
              <a:p>
                <a:pPr algn="ctr"/>
                <a:r>
                  <a:rPr lang="en-US" altLang="en-US" sz="1200" b="1">
                    <a:solidFill>
                      <a:schemeClr val="tx1"/>
                    </a:solidFill>
                    <a:latin typeface="Optima" charset="0"/>
                  </a:rPr>
                  <a:t>Memory</a:t>
                </a:r>
              </a:p>
            </p:txBody>
          </p:sp>
          <p:sp>
            <p:nvSpPr>
              <p:cNvPr id="44146" name="Text Box 30"/>
              <p:cNvSpPr txBox="1">
                <a:spLocks noChangeArrowheads="1"/>
              </p:cNvSpPr>
              <p:nvPr/>
            </p:nvSpPr>
            <p:spPr bwMode="auto">
              <a:xfrm>
                <a:off x="1676400" y="2971799"/>
                <a:ext cx="481013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 b="1">
                    <a:solidFill>
                      <a:schemeClr val="tx1"/>
                    </a:solidFill>
                    <a:latin typeface="Optima" charset="0"/>
                  </a:rPr>
                  <a:t>Add</a:t>
                </a:r>
              </a:p>
            </p:txBody>
          </p:sp>
          <p:sp>
            <p:nvSpPr>
              <p:cNvPr id="44147" name="Text Box 31"/>
              <p:cNvSpPr txBox="1">
                <a:spLocks noChangeArrowheads="1"/>
              </p:cNvSpPr>
              <p:nvPr/>
            </p:nvSpPr>
            <p:spPr bwMode="auto">
              <a:xfrm rot="-5400000">
                <a:off x="396875" y="4256670"/>
                <a:ext cx="395290" cy="2639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 b="1">
                    <a:solidFill>
                      <a:schemeClr val="tx1"/>
                    </a:solidFill>
                    <a:latin typeface="Optima" charset="0"/>
                  </a:rPr>
                  <a:t>PC</a:t>
                </a:r>
              </a:p>
            </p:txBody>
          </p:sp>
          <p:sp>
            <p:nvSpPr>
              <p:cNvPr id="44148" name="Line 32"/>
              <p:cNvSpPr>
                <a:spLocks noChangeShapeType="1"/>
              </p:cNvSpPr>
              <p:nvPr/>
            </p:nvSpPr>
            <p:spPr bwMode="auto">
              <a:xfrm>
                <a:off x="228600" y="4419600"/>
                <a:ext cx="3048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49" name="Text Box 33"/>
              <p:cNvSpPr txBox="1">
                <a:spLocks noChangeArrowheads="1"/>
              </p:cNvSpPr>
              <p:nvPr/>
            </p:nvSpPr>
            <p:spPr bwMode="auto">
              <a:xfrm>
                <a:off x="1066800" y="3276600"/>
                <a:ext cx="268288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 b="1">
                    <a:solidFill>
                      <a:schemeClr val="tx1"/>
                    </a:solidFill>
                    <a:latin typeface="Optima" charset="0"/>
                  </a:rPr>
                  <a:t>4</a:t>
                </a:r>
              </a:p>
            </p:txBody>
          </p:sp>
          <p:sp>
            <p:nvSpPr>
              <p:cNvPr id="44150" name="Line 34"/>
              <p:cNvSpPr>
                <a:spLocks noChangeShapeType="1"/>
              </p:cNvSpPr>
              <p:nvPr/>
            </p:nvSpPr>
            <p:spPr bwMode="auto">
              <a:xfrm>
                <a:off x="228600" y="1981200"/>
                <a:ext cx="0" cy="24384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51" name="Line 36"/>
              <p:cNvSpPr>
                <a:spLocks noChangeShapeType="1"/>
              </p:cNvSpPr>
              <p:nvPr/>
            </p:nvSpPr>
            <p:spPr bwMode="auto">
              <a:xfrm flipH="1">
                <a:off x="228600" y="1981200"/>
                <a:ext cx="852488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52" name="Line 40"/>
              <p:cNvSpPr>
                <a:spLocks noChangeShapeType="1"/>
              </p:cNvSpPr>
              <p:nvPr/>
            </p:nvSpPr>
            <p:spPr bwMode="auto">
              <a:xfrm flipH="1">
                <a:off x="2819400" y="6858000"/>
                <a:ext cx="5943600" cy="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53" name="Rectangle 41"/>
              <p:cNvSpPr>
                <a:spLocks noChangeArrowheads="1"/>
              </p:cNvSpPr>
              <p:nvPr/>
            </p:nvSpPr>
            <p:spPr bwMode="auto">
              <a:xfrm>
                <a:off x="3048000" y="3657600"/>
                <a:ext cx="1295400" cy="144780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154" name="Line 42"/>
              <p:cNvSpPr>
                <a:spLocks noChangeShapeType="1"/>
              </p:cNvSpPr>
              <p:nvPr/>
            </p:nvSpPr>
            <p:spPr bwMode="auto">
              <a:xfrm>
                <a:off x="2286000" y="4419600"/>
                <a:ext cx="152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55" name="Line 43"/>
              <p:cNvSpPr>
                <a:spLocks noChangeShapeType="1"/>
              </p:cNvSpPr>
              <p:nvPr/>
            </p:nvSpPr>
            <p:spPr bwMode="auto">
              <a:xfrm>
                <a:off x="2743200" y="4191000"/>
                <a:ext cx="3048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56" name="Text Box 44"/>
              <p:cNvSpPr txBox="1">
                <a:spLocks noChangeArrowheads="1"/>
              </p:cNvSpPr>
              <p:nvPr/>
            </p:nvSpPr>
            <p:spPr bwMode="auto">
              <a:xfrm>
                <a:off x="2971800" y="4800600"/>
                <a:ext cx="903288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Write Data</a:t>
                </a:r>
              </a:p>
            </p:txBody>
          </p:sp>
          <p:sp>
            <p:nvSpPr>
              <p:cNvPr id="44157" name="Text Box 45"/>
              <p:cNvSpPr txBox="1">
                <a:spLocks noChangeArrowheads="1"/>
              </p:cNvSpPr>
              <p:nvPr/>
            </p:nvSpPr>
            <p:spPr bwMode="auto">
              <a:xfrm>
                <a:off x="2971800" y="3657601"/>
                <a:ext cx="1036638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Read Addr 1</a:t>
                </a:r>
              </a:p>
            </p:txBody>
          </p:sp>
          <p:sp>
            <p:nvSpPr>
              <p:cNvPr id="44158" name="Text Box 46"/>
              <p:cNvSpPr txBox="1">
                <a:spLocks noChangeArrowheads="1"/>
              </p:cNvSpPr>
              <p:nvPr/>
            </p:nvSpPr>
            <p:spPr bwMode="auto">
              <a:xfrm>
                <a:off x="2971800" y="4038600"/>
                <a:ext cx="1036638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Read Addr 2</a:t>
                </a:r>
              </a:p>
            </p:txBody>
          </p:sp>
          <p:sp>
            <p:nvSpPr>
              <p:cNvPr id="44159" name="Text Box 47"/>
              <p:cNvSpPr txBox="1">
                <a:spLocks noChangeArrowheads="1"/>
              </p:cNvSpPr>
              <p:nvPr/>
            </p:nvSpPr>
            <p:spPr bwMode="auto">
              <a:xfrm>
                <a:off x="2971800" y="4419601"/>
                <a:ext cx="903288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Write Addr</a:t>
                </a:r>
              </a:p>
            </p:txBody>
          </p:sp>
          <p:sp>
            <p:nvSpPr>
              <p:cNvPr id="44160" name="Text Box 48"/>
              <p:cNvSpPr txBox="1">
                <a:spLocks noChangeArrowheads="1"/>
              </p:cNvSpPr>
              <p:nvPr/>
            </p:nvSpPr>
            <p:spPr bwMode="auto">
              <a:xfrm>
                <a:off x="3048000" y="3810000"/>
                <a:ext cx="893763" cy="69682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200" b="1">
                    <a:solidFill>
                      <a:schemeClr val="tx1"/>
                    </a:solidFill>
                    <a:latin typeface="Optima" charset="0"/>
                  </a:rPr>
                  <a:t>Register</a:t>
                </a:r>
              </a:p>
              <a:p>
                <a:pPr algn="ctr"/>
                <a:endParaRPr lang="en-US" altLang="en-US" sz="1200" b="1">
                  <a:solidFill>
                    <a:schemeClr val="tx1"/>
                  </a:solidFill>
                  <a:latin typeface="Optima" charset="0"/>
                </a:endParaRPr>
              </a:p>
              <a:p>
                <a:pPr algn="ctr"/>
                <a:r>
                  <a:rPr lang="en-US" altLang="en-US" sz="1200" b="1">
                    <a:solidFill>
                      <a:schemeClr val="tx1"/>
                    </a:solidFill>
                    <a:latin typeface="Optima" charset="0"/>
                  </a:rPr>
                  <a:t>File</a:t>
                </a:r>
              </a:p>
            </p:txBody>
          </p:sp>
          <p:sp>
            <p:nvSpPr>
              <p:cNvPr id="44161" name="Text Box 49"/>
              <p:cNvSpPr txBox="1">
                <a:spLocks noChangeArrowheads="1"/>
              </p:cNvSpPr>
              <p:nvPr/>
            </p:nvSpPr>
            <p:spPr bwMode="auto">
              <a:xfrm>
                <a:off x="3733800" y="3810000"/>
                <a:ext cx="674689" cy="464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r"/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Read</a:t>
                </a:r>
              </a:p>
              <a:p>
                <a:pPr algn="r"/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 Data 1</a:t>
                </a:r>
              </a:p>
            </p:txBody>
          </p:sp>
          <p:sp>
            <p:nvSpPr>
              <p:cNvPr id="44162" name="Text Box 50"/>
              <p:cNvSpPr txBox="1">
                <a:spLocks noChangeArrowheads="1"/>
              </p:cNvSpPr>
              <p:nvPr/>
            </p:nvSpPr>
            <p:spPr bwMode="auto">
              <a:xfrm>
                <a:off x="3733800" y="4495800"/>
                <a:ext cx="674689" cy="464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r"/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Read</a:t>
                </a:r>
              </a:p>
              <a:p>
                <a:pPr algn="r"/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 Data 2</a:t>
                </a:r>
              </a:p>
            </p:txBody>
          </p:sp>
          <p:sp>
            <p:nvSpPr>
              <p:cNvPr id="44163" name="Line 51"/>
              <p:cNvSpPr>
                <a:spLocks noChangeShapeType="1"/>
              </p:cNvSpPr>
              <p:nvPr/>
            </p:nvSpPr>
            <p:spPr bwMode="auto">
              <a:xfrm>
                <a:off x="2743200" y="5638800"/>
                <a:ext cx="3810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64" name="Line 52"/>
              <p:cNvSpPr>
                <a:spLocks noChangeShapeType="1"/>
              </p:cNvSpPr>
              <p:nvPr/>
            </p:nvSpPr>
            <p:spPr bwMode="auto">
              <a:xfrm>
                <a:off x="2819400" y="5562600"/>
                <a:ext cx="76200" cy="1524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65" name="Line 53"/>
              <p:cNvSpPr>
                <a:spLocks noChangeShapeType="1"/>
              </p:cNvSpPr>
              <p:nvPr/>
            </p:nvSpPr>
            <p:spPr bwMode="auto">
              <a:xfrm>
                <a:off x="4038600" y="5562600"/>
                <a:ext cx="76200" cy="1524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66" name="Text Box 54"/>
              <p:cNvSpPr txBox="1">
                <a:spLocks noChangeArrowheads="1"/>
              </p:cNvSpPr>
              <p:nvPr/>
            </p:nvSpPr>
            <p:spPr bwMode="auto">
              <a:xfrm>
                <a:off x="2819400" y="5638800"/>
                <a:ext cx="352425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16</a:t>
                </a:r>
              </a:p>
            </p:txBody>
          </p:sp>
          <p:sp>
            <p:nvSpPr>
              <p:cNvPr id="44167" name="Text Box 55"/>
              <p:cNvSpPr txBox="1">
                <a:spLocks noChangeArrowheads="1"/>
              </p:cNvSpPr>
              <p:nvPr/>
            </p:nvSpPr>
            <p:spPr bwMode="auto">
              <a:xfrm>
                <a:off x="4038600" y="5638800"/>
                <a:ext cx="352425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32</a:t>
                </a:r>
              </a:p>
            </p:txBody>
          </p:sp>
          <p:sp>
            <p:nvSpPr>
              <p:cNvPr id="44168" name="Line 56"/>
              <p:cNvSpPr>
                <a:spLocks noChangeShapeType="1"/>
              </p:cNvSpPr>
              <p:nvPr/>
            </p:nvSpPr>
            <p:spPr bwMode="auto">
              <a:xfrm>
                <a:off x="2819400" y="4953000"/>
                <a:ext cx="254000" cy="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 type="arrow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69" name="Line 57"/>
              <p:cNvSpPr>
                <a:spLocks noChangeShapeType="1"/>
              </p:cNvSpPr>
              <p:nvPr/>
            </p:nvSpPr>
            <p:spPr bwMode="auto">
              <a:xfrm>
                <a:off x="4800600" y="5105400"/>
                <a:ext cx="0" cy="5334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70" name="Line 58"/>
              <p:cNvSpPr>
                <a:spLocks noChangeShapeType="1"/>
              </p:cNvSpPr>
              <p:nvPr/>
            </p:nvSpPr>
            <p:spPr bwMode="auto">
              <a:xfrm>
                <a:off x="4343400" y="4724400"/>
                <a:ext cx="152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71" name="Line 59"/>
              <p:cNvSpPr>
                <a:spLocks noChangeShapeType="1"/>
              </p:cNvSpPr>
              <p:nvPr/>
            </p:nvSpPr>
            <p:spPr bwMode="auto">
              <a:xfrm>
                <a:off x="2743200" y="3810000"/>
                <a:ext cx="0" cy="18288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72" name="Line 60"/>
              <p:cNvSpPr>
                <a:spLocks noChangeShapeType="1"/>
              </p:cNvSpPr>
              <p:nvPr/>
            </p:nvSpPr>
            <p:spPr bwMode="auto">
              <a:xfrm>
                <a:off x="2743200" y="3810000"/>
                <a:ext cx="3048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73" name="Line 61"/>
              <p:cNvSpPr>
                <a:spLocks noChangeShapeType="1"/>
              </p:cNvSpPr>
              <p:nvPr/>
            </p:nvSpPr>
            <p:spPr bwMode="auto">
              <a:xfrm>
                <a:off x="4648200" y="4724400"/>
                <a:ext cx="4318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74" name="Line 62"/>
              <p:cNvSpPr>
                <a:spLocks noChangeShapeType="1"/>
              </p:cNvSpPr>
              <p:nvPr/>
            </p:nvSpPr>
            <p:spPr bwMode="auto">
              <a:xfrm>
                <a:off x="6019800" y="4495800"/>
                <a:ext cx="1778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75" name="Freeform 63"/>
              <p:cNvSpPr>
                <a:spLocks/>
              </p:cNvSpPr>
              <p:nvPr/>
            </p:nvSpPr>
            <p:spPr bwMode="auto">
              <a:xfrm>
                <a:off x="5486400" y="3810000"/>
                <a:ext cx="533400" cy="1295400"/>
              </a:xfrm>
              <a:custGeom>
                <a:avLst/>
                <a:gdLst>
                  <a:gd name="T0" fmla="*/ 0 w 388"/>
                  <a:gd name="T1" fmla="*/ 0 h 1099"/>
                  <a:gd name="T2" fmla="*/ 0 w 388"/>
                  <a:gd name="T3" fmla="*/ 2147483647 h 1099"/>
                  <a:gd name="T4" fmla="*/ 2147483647 w 388"/>
                  <a:gd name="T5" fmla="*/ 2147483647 h 1099"/>
                  <a:gd name="T6" fmla="*/ 0 w 388"/>
                  <a:gd name="T7" fmla="*/ 2147483647 h 1099"/>
                  <a:gd name="T8" fmla="*/ 0 w 388"/>
                  <a:gd name="T9" fmla="*/ 2147483647 h 1099"/>
                  <a:gd name="T10" fmla="*/ 2147483647 w 388"/>
                  <a:gd name="T11" fmla="*/ 2147483647 h 1099"/>
                  <a:gd name="T12" fmla="*/ 2147483647 w 388"/>
                  <a:gd name="T13" fmla="*/ 2147483647 h 1099"/>
                  <a:gd name="T14" fmla="*/ 0 w 388"/>
                  <a:gd name="T15" fmla="*/ 0 h 109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88"/>
                  <a:gd name="T25" fmla="*/ 0 h 1099"/>
                  <a:gd name="T26" fmla="*/ 388 w 388"/>
                  <a:gd name="T27" fmla="*/ 1099 h 1099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88" h="1099">
                    <a:moveTo>
                      <a:pt x="0" y="0"/>
                    </a:moveTo>
                    <a:lnTo>
                      <a:pt x="0" y="427"/>
                    </a:lnTo>
                    <a:lnTo>
                      <a:pt x="111" y="553"/>
                    </a:lnTo>
                    <a:lnTo>
                      <a:pt x="0" y="671"/>
                    </a:lnTo>
                    <a:lnTo>
                      <a:pt x="0" y="1098"/>
                    </a:lnTo>
                    <a:lnTo>
                      <a:pt x="387" y="790"/>
                    </a:lnTo>
                    <a:lnTo>
                      <a:pt x="387" y="308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rnd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76" name="Rectangle 64"/>
              <p:cNvSpPr>
                <a:spLocks noChangeArrowheads="1"/>
              </p:cNvSpPr>
              <p:nvPr/>
            </p:nvSpPr>
            <p:spPr bwMode="auto">
              <a:xfrm>
                <a:off x="5588000" y="4419600"/>
                <a:ext cx="504825" cy="333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lnSpc>
                    <a:spcPts val="1600"/>
                  </a:lnSpc>
                </a:pPr>
                <a:r>
                  <a:rPr lang="en-US" altLang="en-US" sz="1100" b="1">
                    <a:solidFill>
                      <a:srgbClr val="000000"/>
                    </a:solidFill>
                    <a:latin typeface="Optima" charset="0"/>
                  </a:rPr>
                  <a:t>ALU</a:t>
                </a:r>
              </a:p>
            </p:txBody>
          </p:sp>
          <p:sp>
            <p:nvSpPr>
              <p:cNvPr id="44177" name="Line 66"/>
              <p:cNvSpPr>
                <a:spLocks noChangeShapeType="1"/>
              </p:cNvSpPr>
              <p:nvPr/>
            </p:nvSpPr>
            <p:spPr bwMode="auto">
              <a:xfrm>
                <a:off x="5283200" y="4876800"/>
                <a:ext cx="228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78" name="Line 69"/>
              <p:cNvSpPr>
                <a:spLocks noChangeShapeType="1"/>
              </p:cNvSpPr>
              <p:nvPr/>
            </p:nvSpPr>
            <p:spPr bwMode="auto">
              <a:xfrm>
                <a:off x="4800600" y="5105400"/>
                <a:ext cx="279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79" name="Line 70"/>
              <p:cNvSpPr>
                <a:spLocks noChangeShapeType="1"/>
              </p:cNvSpPr>
              <p:nvPr/>
            </p:nvSpPr>
            <p:spPr bwMode="auto">
              <a:xfrm>
                <a:off x="4648200" y="4038600"/>
                <a:ext cx="8128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80" name="Oval 71"/>
              <p:cNvSpPr>
                <a:spLocks noChangeArrowheads="1"/>
              </p:cNvSpPr>
              <p:nvPr/>
            </p:nvSpPr>
            <p:spPr bwMode="auto">
              <a:xfrm>
                <a:off x="5029200" y="3276600"/>
                <a:ext cx="457200" cy="53340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181" name="Rectangle 72"/>
              <p:cNvSpPr>
                <a:spLocks noChangeArrowheads="1"/>
              </p:cNvSpPr>
              <p:nvPr/>
            </p:nvSpPr>
            <p:spPr bwMode="auto">
              <a:xfrm>
                <a:off x="5029200" y="3276600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lnSpc>
                    <a:spcPts val="1600"/>
                  </a:lnSpc>
                </a:pPr>
                <a:r>
                  <a:rPr lang="en-US" altLang="en-US" sz="1100" b="1">
                    <a:solidFill>
                      <a:srgbClr val="000000"/>
                    </a:solidFill>
                    <a:latin typeface="Optima" charset="0"/>
                  </a:rPr>
                  <a:t>Shift</a:t>
                </a:r>
              </a:p>
              <a:p>
                <a:pPr algn="ctr">
                  <a:lnSpc>
                    <a:spcPts val="1600"/>
                  </a:lnSpc>
                </a:pPr>
                <a:r>
                  <a:rPr lang="en-US" altLang="en-US" sz="1100" b="1">
                    <a:solidFill>
                      <a:srgbClr val="000000"/>
                    </a:solidFill>
                    <a:latin typeface="Optima" charset="0"/>
                  </a:rPr>
                  <a:t>left 2</a:t>
                </a:r>
              </a:p>
            </p:txBody>
          </p:sp>
          <p:sp>
            <p:nvSpPr>
              <p:cNvPr id="44182" name="Line 73"/>
              <p:cNvSpPr>
                <a:spLocks noChangeShapeType="1"/>
              </p:cNvSpPr>
              <p:nvPr/>
            </p:nvSpPr>
            <p:spPr bwMode="auto">
              <a:xfrm>
                <a:off x="4800600" y="3581400"/>
                <a:ext cx="228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" name="Group 74"/>
              <p:cNvGrpSpPr>
                <a:grpSpLocks/>
              </p:cNvGrpSpPr>
              <p:nvPr/>
            </p:nvGrpSpPr>
            <p:grpSpPr bwMode="auto">
              <a:xfrm>
                <a:off x="5715000" y="2895600"/>
                <a:ext cx="304800" cy="914400"/>
                <a:chOff x="1392" y="2880"/>
                <a:chExt cx="288" cy="480"/>
              </a:xfrm>
            </p:grpSpPr>
            <p:sp>
              <p:nvSpPr>
                <p:cNvPr id="44232" name="Line 75"/>
                <p:cNvSpPr>
                  <a:spLocks noChangeShapeType="1"/>
                </p:cNvSpPr>
                <p:nvPr/>
              </p:nvSpPr>
              <p:spPr bwMode="auto">
                <a:xfrm>
                  <a:off x="1392" y="3072"/>
                  <a:ext cx="48" cy="48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33" name="Line 76"/>
                <p:cNvSpPr>
                  <a:spLocks noChangeShapeType="1"/>
                </p:cNvSpPr>
                <p:nvPr/>
              </p:nvSpPr>
              <p:spPr bwMode="auto">
                <a:xfrm flipH="1">
                  <a:off x="1392" y="3120"/>
                  <a:ext cx="48" cy="48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34" name="Line 77"/>
                <p:cNvSpPr>
                  <a:spLocks noChangeShapeType="1"/>
                </p:cNvSpPr>
                <p:nvPr/>
              </p:nvSpPr>
              <p:spPr bwMode="auto">
                <a:xfrm flipV="1">
                  <a:off x="1392" y="2880"/>
                  <a:ext cx="0" cy="192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35" name="Line 78"/>
                <p:cNvSpPr>
                  <a:spLocks noChangeShapeType="1"/>
                </p:cNvSpPr>
                <p:nvPr/>
              </p:nvSpPr>
              <p:spPr bwMode="auto">
                <a:xfrm flipV="1">
                  <a:off x="1392" y="3168"/>
                  <a:ext cx="0" cy="192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36" name="Line 79"/>
                <p:cNvSpPr>
                  <a:spLocks noChangeShapeType="1"/>
                </p:cNvSpPr>
                <p:nvPr/>
              </p:nvSpPr>
              <p:spPr bwMode="auto">
                <a:xfrm flipV="1">
                  <a:off x="1392" y="3216"/>
                  <a:ext cx="288" cy="144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37" name="Line 80"/>
                <p:cNvSpPr>
                  <a:spLocks noChangeShapeType="1"/>
                </p:cNvSpPr>
                <p:nvPr/>
              </p:nvSpPr>
              <p:spPr bwMode="auto">
                <a:xfrm flipV="1">
                  <a:off x="1680" y="3024"/>
                  <a:ext cx="0" cy="192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238" name="Line 81"/>
                <p:cNvSpPr>
                  <a:spLocks noChangeShapeType="1"/>
                </p:cNvSpPr>
                <p:nvPr/>
              </p:nvSpPr>
              <p:spPr bwMode="auto">
                <a:xfrm>
                  <a:off x="1392" y="2880"/>
                  <a:ext cx="288" cy="144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44184" name="Text Box 82"/>
              <p:cNvSpPr txBox="1">
                <a:spLocks noChangeArrowheads="1"/>
              </p:cNvSpPr>
              <p:nvPr/>
            </p:nvSpPr>
            <p:spPr bwMode="auto">
              <a:xfrm>
                <a:off x="5638800" y="3200400"/>
                <a:ext cx="481013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 b="1">
                    <a:solidFill>
                      <a:schemeClr val="tx1"/>
                    </a:solidFill>
                    <a:latin typeface="Optima" charset="0"/>
                  </a:rPr>
                  <a:t>Add</a:t>
                </a:r>
              </a:p>
            </p:txBody>
          </p:sp>
          <p:sp>
            <p:nvSpPr>
              <p:cNvPr id="44185" name="Line 83"/>
              <p:cNvSpPr>
                <a:spLocks noChangeShapeType="1"/>
              </p:cNvSpPr>
              <p:nvPr/>
            </p:nvSpPr>
            <p:spPr bwMode="auto">
              <a:xfrm>
                <a:off x="5472113" y="3581400"/>
                <a:ext cx="228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86" name="Rectangle 84"/>
              <p:cNvSpPr>
                <a:spLocks noChangeArrowheads="1"/>
              </p:cNvSpPr>
              <p:nvPr/>
            </p:nvSpPr>
            <p:spPr bwMode="auto">
              <a:xfrm>
                <a:off x="6553200" y="3733800"/>
                <a:ext cx="1295400" cy="144780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187" name="Line 85"/>
              <p:cNvSpPr>
                <a:spLocks noChangeShapeType="1"/>
              </p:cNvSpPr>
              <p:nvPr/>
            </p:nvSpPr>
            <p:spPr bwMode="auto">
              <a:xfrm>
                <a:off x="6324600" y="4495800"/>
                <a:ext cx="2540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88" name="Text Box 86"/>
              <p:cNvSpPr txBox="1">
                <a:spLocks noChangeArrowheads="1"/>
              </p:cNvSpPr>
              <p:nvPr/>
            </p:nvSpPr>
            <p:spPr bwMode="auto">
              <a:xfrm>
                <a:off x="7010400" y="3733800"/>
                <a:ext cx="865188" cy="4977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200" b="1">
                    <a:solidFill>
                      <a:schemeClr val="tx1"/>
                    </a:solidFill>
                    <a:latin typeface="Optima" charset="0"/>
                  </a:rPr>
                  <a:t>Data</a:t>
                </a:r>
              </a:p>
              <a:p>
                <a:pPr algn="ctr"/>
                <a:r>
                  <a:rPr lang="en-US" altLang="en-US" sz="1200" b="1">
                    <a:solidFill>
                      <a:schemeClr val="tx1"/>
                    </a:solidFill>
                    <a:latin typeface="Optima" charset="0"/>
                  </a:rPr>
                  <a:t>Memory</a:t>
                </a:r>
              </a:p>
            </p:txBody>
          </p:sp>
          <p:sp>
            <p:nvSpPr>
              <p:cNvPr id="44189" name="Text Box 87"/>
              <p:cNvSpPr txBox="1">
                <a:spLocks noChangeArrowheads="1"/>
              </p:cNvSpPr>
              <p:nvPr/>
            </p:nvSpPr>
            <p:spPr bwMode="auto">
              <a:xfrm>
                <a:off x="6477000" y="4343400"/>
                <a:ext cx="741363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Address</a:t>
                </a:r>
              </a:p>
            </p:txBody>
          </p:sp>
          <p:sp>
            <p:nvSpPr>
              <p:cNvPr id="44190" name="Text Box 88"/>
              <p:cNvSpPr txBox="1">
                <a:spLocks noChangeArrowheads="1"/>
              </p:cNvSpPr>
              <p:nvPr/>
            </p:nvSpPr>
            <p:spPr bwMode="auto">
              <a:xfrm>
                <a:off x="6477000" y="4724400"/>
                <a:ext cx="903288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Write Data</a:t>
                </a:r>
              </a:p>
            </p:txBody>
          </p:sp>
          <p:sp>
            <p:nvSpPr>
              <p:cNvPr id="44191" name="Text Box 89"/>
              <p:cNvSpPr txBox="1">
                <a:spLocks noChangeArrowheads="1"/>
              </p:cNvSpPr>
              <p:nvPr/>
            </p:nvSpPr>
            <p:spPr bwMode="auto">
              <a:xfrm>
                <a:off x="7315200" y="4267201"/>
                <a:ext cx="546100" cy="464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Read</a:t>
                </a:r>
              </a:p>
              <a:p>
                <a:r>
                  <a:rPr lang="en-US" altLang="en-US" sz="1100">
                    <a:solidFill>
                      <a:schemeClr val="tx1"/>
                    </a:solidFill>
                    <a:latin typeface="Optima" charset="0"/>
                  </a:rPr>
                  <a:t>Data</a:t>
                </a:r>
              </a:p>
            </p:txBody>
          </p:sp>
          <p:sp>
            <p:nvSpPr>
              <p:cNvPr id="44192" name="Line 90"/>
              <p:cNvSpPr>
                <a:spLocks noChangeShapeType="1"/>
              </p:cNvSpPr>
              <p:nvPr/>
            </p:nvSpPr>
            <p:spPr bwMode="auto">
              <a:xfrm>
                <a:off x="6324600" y="4876800"/>
                <a:ext cx="228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93" name="Line 91"/>
              <p:cNvSpPr>
                <a:spLocks noChangeShapeType="1"/>
              </p:cNvSpPr>
              <p:nvPr/>
            </p:nvSpPr>
            <p:spPr bwMode="auto">
              <a:xfrm>
                <a:off x="8153400" y="4876800"/>
                <a:ext cx="228600" cy="15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94" name="Line 93"/>
              <p:cNvSpPr>
                <a:spLocks noChangeShapeType="1"/>
              </p:cNvSpPr>
              <p:nvPr/>
            </p:nvSpPr>
            <p:spPr bwMode="auto">
              <a:xfrm>
                <a:off x="8610600" y="4648200"/>
                <a:ext cx="152400" cy="15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95" name="Line 96"/>
              <p:cNvSpPr>
                <a:spLocks noChangeShapeType="1"/>
              </p:cNvSpPr>
              <p:nvPr/>
            </p:nvSpPr>
            <p:spPr bwMode="auto">
              <a:xfrm>
                <a:off x="4343400" y="4038600"/>
                <a:ext cx="152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96" name="Line 97"/>
              <p:cNvSpPr>
                <a:spLocks noChangeShapeType="1"/>
              </p:cNvSpPr>
              <p:nvPr/>
            </p:nvSpPr>
            <p:spPr bwMode="auto">
              <a:xfrm>
                <a:off x="2819400" y="4953000"/>
                <a:ext cx="0" cy="190500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97" name="Line 98"/>
              <p:cNvSpPr>
                <a:spLocks noChangeShapeType="1"/>
              </p:cNvSpPr>
              <p:nvPr/>
            </p:nvSpPr>
            <p:spPr bwMode="auto">
              <a:xfrm>
                <a:off x="2057400" y="3124200"/>
                <a:ext cx="228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98" name="Line 99"/>
              <p:cNvSpPr>
                <a:spLocks noChangeShapeType="1"/>
              </p:cNvSpPr>
              <p:nvPr/>
            </p:nvSpPr>
            <p:spPr bwMode="auto">
              <a:xfrm>
                <a:off x="1295400" y="2133600"/>
                <a:ext cx="914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99" name="Line 100"/>
              <p:cNvSpPr>
                <a:spLocks noChangeShapeType="1"/>
              </p:cNvSpPr>
              <p:nvPr/>
            </p:nvSpPr>
            <p:spPr bwMode="auto">
              <a:xfrm>
                <a:off x="2590800" y="4419600"/>
                <a:ext cx="152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00" name="Line 101"/>
              <p:cNvSpPr>
                <a:spLocks noChangeShapeType="1"/>
              </p:cNvSpPr>
              <p:nvPr/>
            </p:nvSpPr>
            <p:spPr bwMode="auto">
              <a:xfrm>
                <a:off x="7848600" y="4495800"/>
                <a:ext cx="1778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01" name="Rectangle 103"/>
              <p:cNvSpPr>
                <a:spLocks noChangeArrowheads="1"/>
              </p:cNvSpPr>
              <p:nvPr/>
            </p:nvSpPr>
            <p:spPr bwMode="auto">
              <a:xfrm>
                <a:off x="4495800" y="2895600"/>
                <a:ext cx="152400" cy="3733800"/>
              </a:xfrm>
              <a:prstGeom prst="rect">
                <a:avLst/>
              </a:prstGeom>
              <a:solidFill>
                <a:srgbClr val="E12214"/>
              </a:solidFill>
              <a:ln>
                <a:noFill/>
              </a:ln>
              <a:extLs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202" name="Line 104"/>
              <p:cNvSpPr>
                <a:spLocks noChangeShapeType="1"/>
              </p:cNvSpPr>
              <p:nvPr/>
            </p:nvSpPr>
            <p:spPr bwMode="auto">
              <a:xfrm>
                <a:off x="2209800" y="3124200"/>
                <a:ext cx="228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03" name="Line 105"/>
              <p:cNvSpPr>
                <a:spLocks noChangeShapeType="1"/>
              </p:cNvSpPr>
              <p:nvPr/>
            </p:nvSpPr>
            <p:spPr bwMode="auto">
              <a:xfrm>
                <a:off x="2590800" y="3124200"/>
                <a:ext cx="19050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04" name="Line 106"/>
              <p:cNvSpPr>
                <a:spLocks noChangeShapeType="1"/>
              </p:cNvSpPr>
              <p:nvPr/>
            </p:nvSpPr>
            <p:spPr bwMode="auto">
              <a:xfrm>
                <a:off x="6019800" y="3352800"/>
                <a:ext cx="152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05" name="Line 107"/>
              <p:cNvSpPr>
                <a:spLocks noChangeShapeType="1"/>
              </p:cNvSpPr>
              <p:nvPr/>
            </p:nvSpPr>
            <p:spPr bwMode="auto">
              <a:xfrm>
                <a:off x="4648200" y="5638800"/>
                <a:ext cx="152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06" name="Line 108"/>
              <p:cNvSpPr>
                <a:spLocks noChangeShapeType="1"/>
              </p:cNvSpPr>
              <p:nvPr/>
            </p:nvSpPr>
            <p:spPr bwMode="auto">
              <a:xfrm>
                <a:off x="4876800" y="4724400"/>
                <a:ext cx="0" cy="9144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07" name="Line 109"/>
              <p:cNvSpPr>
                <a:spLocks noChangeShapeType="1"/>
              </p:cNvSpPr>
              <p:nvPr/>
            </p:nvSpPr>
            <p:spPr bwMode="auto">
              <a:xfrm>
                <a:off x="4876800" y="5638800"/>
                <a:ext cx="1295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08" name="Rectangle 110"/>
              <p:cNvSpPr>
                <a:spLocks noChangeArrowheads="1"/>
              </p:cNvSpPr>
              <p:nvPr/>
            </p:nvSpPr>
            <p:spPr bwMode="auto">
              <a:xfrm>
                <a:off x="8001000" y="3505200"/>
                <a:ext cx="152400" cy="2819400"/>
              </a:xfrm>
              <a:prstGeom prst="rect">
                <a:avLst/>
              </a:prstGeom>
              <a:solidFill>
                <a:srgbClr val="E12214"/>
              </a:solidFill>
              <a:ln>
                <a:noFill/>
              </a:ln>
              <a:extLs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209" name="Line 111"/>
              <p:cNvSpPr>
                <a:spLocks noChangeShapeType="1"/>
              </p:cNvSpPr>
              <p:nvPr/>
            </p:nvSpPr>
            <p:spPr bwMode="auto">
              <a:xfrm>
                <a:off x="6400800" y="5638800"/>
                <a:ext cx="16002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10" name="Line 112"/>
              <p:cNvSpPr>
                <a:spLocks noChangeShapeType="1"/>
              </p:cNvSpPr>
              <p:nvPr/>
            </p:nvSpPr>
            <p:spPr bwMode="auto">
              <a:xfrm>
                <a:off x="8153400" y="4495800"/>
                <a:ext cx="228600" cy="15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11" name="Line 113"/>
              <p:cNvSpPr>
                <a:spLocks noChangeShapeType="1"/>
              </p:cNvSpPr>
              <p:nvPr/>
            </p:nvSpPr>
            <p:spPr bwMode="auto">
              <a:xfrm>
                <a:off x="8763000" y="4648200"/>
                <a:ext cx="0" cy="220980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12" name="Line 115"/>
              <p:cNvSpPr>
                <a:spLocks noChangeShapeType="1"/>
              </p:cNvSpPr>
              <p:nvPr/>
            </p:nvSpPr>
            <p:spPr bwMode="auto">
              <a:xfrm flipH="1">
                <a:off x="6172200" y="4876800"/>
                <a:ext cx="152400" cy="762000"/>
              </a:xfrm>
              <a:prstGeom prst="line">
                <a:avLst/>
              </a:prstGeom>
              <a:noFill/>
              <a:ln w="28575" cap="rnd">
                <a:solidFill>
                  <a:schemeClr val="accent2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13" name="Line 116"/>
              <p:cNvSpPr>
                <a:spLocks noChangeShapeType="1"/>
              </p:cNvSpPr>
              <p:nvPr/>
            </p:nvSpPr>
            <p:spPr bwMode="auto">
              <a:xfrm flipH="1">
                <a:off x="8001000" y="4876800"/>
                <a:ext cx="152400" cy="762000"/>
              </a:xfrm>
              <a:prstGeom prst="line">
                <a:avLst/>
              </a:prstGeom>
              <a:noFill/>
              <a:ln w="28575" cap="rnd">
                <a:solidFill>
                  <a:schemeClr val="accent2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14" name="Line 118"/>
              <p:cNvSpPr>
                <a:spLocks noChangeShapeType="1"/>
              </p:cNvSpPr>
              <p:nvPr/>
            </p:nvSpPr>
            <p:spPr bwMode="auto">
              <a:xfrm flipV="1">
                <a:off x="4800600" y="3581400"/>
                <a:ext cx="0" cy="15240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15" name="Line 119"/>
              <p:cNvSpPr>
                <a:spLocks noChangeShapeType="1"/>
              </p:cNvSpPr>
              <p:nvPr/>
            </p:nvSpPr>
            <p:spPr bwMode="auto">
              <a:xfrm>
                <a:off x="3962400" y="5638800"/>
                <a:ext cx="533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16" name="Line 120"/>
              <p:cNvSpPr>
                <a:spLocks noChangeShapeType="1"/>
              </p:cNvSpPr>
              <p:nvPr/>
            </p:nvSpPr>
            <p:spPr bwMode="auto">
              <a:xfrm>
                <a:off x="4648200" y="3124200"/>
                <a:ext cx="10668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17" name="Line 121"/>
              <p:cNvSpPr>
                <a:spLocks noChangeShapeType="1"/>
              </p:cNvSpPr>
              <p:nvPr/>
            </p:nvSpPr>
            <p:spPr bwMode="auto">
              <a:xfrm>
                <a:off x="2209800" y="2133600"/>
                <a:ext cx="0" cy="9906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18" name="Line 122"/>
              <p:cNvSpPr>
                <a:spLocks noChangeShapeType="1"/>
              </p:cNvSpPr>
              <p:nvPr/>
            </p:nvSpPr>
            <p:spPr bwMode="auto">
              <a:xfrm flipV="1">
                <a:off x="5943600" y="3657600"/>
                <a:ext cx="0" cy="4572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19" name="Line 123"/>
              <p:cNvSpPr>
                <a:spLocks noChangeShapeType="1"/>
              </p:cNvSpPr>
              <p:nvPr/>
            </p:nvSpPr>
            <p:spPr bwMode="auto">
              <a:xfrm>
                <a:off x="762000" y="2819400"/>
                <a:ext cx="0" cy="16002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20" name="Oval 125"/>
              <p:cNvSpPr>
                <a:spLocks noChangeArrowheads="1"/>
              </p:cNvSpPr>
              <p:nvPr/>
            </p:nvSpPr>
            <p:spPr bwMode="auto">
              <a:xfrm>
                <a:off x="3124200" y="5410200"/>
                <a:ext cx="812800" cy="45720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221" name="Rectangle 126"/>
              <p:cNvSpPr>
                <a:spLocks noChangeArrowheads="1"/>
              </p:cNvSpPr>
              <p:nvPr/>
            </p:nvSpPr>
            <p:spPr bwMode="auto">
              <a:xfrm>
                <a:off x="3276600" y="5410200"/>
                <a:ext cx="533400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100" b="1">
                    <a:solidFill>
                      <a:srgbClr val="000000"/>
                    </a:solidFill>
                    <a:latin typeface="Optima" charset="0"/>
                  </a:rPr>
                  <a:t>Sign</a:t>
                </a:r>
              </a:p>
              <a:p>
                <a:pPr algn="ctr"/>
                <a:r>
                  <a:rPr lang="en-US" altLang="en-US" sz="1100" b="1">
                    <a:solidFill>
                      <a:srgbClr val="000000"/>
                    </a:solidFill>
                    <a:latin typeface="Optima" charset="0"/>
                  </a:rPr>
                  <a:t>Extend</a:t>
                </a:r>
              </a:p>
            </p:txBody>
          </p:sp>
          <p:sp>
            <p:nvSpPr>
              <p:cNvPr id="44222" name="Line 127"/>
              <p:cNvSpPr>
                <a:spLocks noChangeShapeType="1"/>
              </p:cNvSpPr>
              <p:nvPr/>
            </p:nvSpPr>
            <p:spPr bwMode="auto">
              <a:xfrm>
                <a:off x="6324600" y="3352800"/>
                <a:ext cx="228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23" name="Line 128"/>
              <p:cNvSpPr>
                <a:spLocks noChangeShapeType="1"/>
              </p:cNvSpPr>
              <p:nvPr/>
            </p:nvSpPr>
            <p:spPr bwMode="auto">
              <a:xfrm>
                <a:off x="5943600" y="3657600"/>
                <a:ext cx="2286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24" name="Line 129"/>
              <p:cNvSpPr>
                <a:spLocks noChangeShapeType="1"/>
              </p:cNvSpPr>
              <p:nvPr/>
            </p:nvSpPr>
            <p:spPr bwMode="auto">
              <a:xfrm>
                <a:off x="6324600" y="3657600"/>
                <a:ext cx="2286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25" name="Line 130"/>
              <p:cNvSpPr>
                <a:spLocks noChangeShapeType="1"/>
              </p:cNvSpPr>
              <p:nvPr/>
            </p:nvSpPr>
            <p:spPr bwMode="auto">
              <a:xfrm>
                <a:off x="6400800" y="4495800"/>
                <a:ext cx="0" cy="114300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26" name="Text Box 131"/>
              <p:cNvSpPr txBox="1">
                <a:spLocks noChangeArrowheads="1"/>
              </p:cNvSpPr>
              <p:nvPr/>
            </p:nvSpPr>
            <p:spPr bwMode="auto">
              <a:xfrm>
                <a:off x="4267200" y="1981199"/>
                <a:ext cx="582614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 b="1">
                    <a:solidFill>
                      <a:schemeClr val="accent2"/>
                    </a:solidFill>
                    <a:latin typeface="Optima" charset="0"/>
                  </a:rPr>
                  <a:t>ID/EX</a:t>
                </a:r>
              </a:p>
            </p:txBody>
          </p:sp>
          <p:sp>
            <p:nvSpPr>
              <p:cNvPr id="44227" name="Text Box 132"/>
              <p:cNvSpPr txBox="1">
                <a:spLocks noChangeArrowheads="1"/>
              </p:cNvSpPr>
              <p:nvPr/>
            </p:nvSpPr>
            <p:spPr bwMode="auto">
              <a:xfrm>
                <a:off x="5791200" y="2163763"/>
                <a:ext cx="785813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 b="1">
                    <a:solidFill>
                      <a:schemeClr val="accent2"/>
                    </a:solidFill>
                    <a:latin typeface="Optima" charset="0"/>
                  </a:rPr>
                  <a:t>EX/MEM</a:t>
                </a:r>
              </a:p>
            </p:txBody>
          </p:sp>
          <p:sp>
            <p:nvSpPr>
              <p:cNvPr id="44228" name="Text Box 133"/>
              <p:cNvSpPr txBox="1">
                <a:spLocks noChangeArrowheads="1"/>
              </p:cNvSpPr>
              <p:nvPr/>
            </p:nvSpPr>
            <p:spPr bwMode="auto">
              <a:xfrm>
                <a:off x="7696200" y="3048000"/>
                <a:ext cx="836613" cy="2820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100" b="1">
                    <a:solidFill>
                      <a:schemeClr val="accent2"/>
                    </a:solidFill>
                    <a:latin typeface="Optima" charset="0"/>
                  </a:rPr>
                  <a:t>MEM/WB</a:t>
                </a:r>
              </a:p>
            </p:txBody>
          </p:sp>
          <p:sp>
            <p:nvSpPr>
              <p:cNvPr id="44229" name="Line 189"/>
              <p:cNvSpPr>
                <a:spLocks noChangeShapeType="1"/>
              </p:cNvSpPr>
              <p:nvPr/>
            </p:nvSpPr>
            <p:spPr bwMode="auto">
              <a:xfrm>
                <a:off x="5181600" y="6096000"/>
                <a:ext cx="9906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30" name="Line 190"/>
              <p:cNvSpPr>
                <a:spLocks noChangeShapeType="1"/>
              </p:cNvSpPr>
              <p:nvPr/>
            </p:nvSpPr>
            <p:spPr bwMode="auto">
              <a:xfrm>
                <a:off x="2743200" y="6324600"/>
                <a:ext cx="17526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231" name="Line 191"/>
              <p:cNvSpPr>
                <a:spLocks noChangeShapeType="1"/>
              </p:cNvSpPr>
              <p:nvPr/>
            </p:nvSpPr>
            <p:spPr bwMode="auto">
              <a:xfrm>
                <a:off x="4648200" y="6324600"/>
                <a:ext cx="3048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6" name="Group 334"/>
            <p:cNvGrpSpPr>
              <a:grpSpLocks/>
            </p:cNvGrpSpPr>
            <p:nvPr/>
          </p:nvGrpSpPr>
          <p:grpSpPr bwMode="auto">
            <a:xfrm>
              <a:off x="1304244" y="1283494"/>
              <a:ext cx="7611156" cy="5345906"/>
              <a:chOff x="1228044" y="1435894"/>
              <a:chExt cx="7611156" cy="5345906"/>
            </a:xfrm>
          </p:grpSpPr>
          <p:sp>
            <p:nvSpPr>
              <p:cNvPr id="44080" name="Rectangle 163"/>
              <p:cNvSpPr>
                <a:spLocks noChangeArrowheads="1"/>
              </p:cNvSpPr>
              <p:nvPr/>
            </p:nvSpPr>
            <p:spPr bwMode="auto">
              <a:xfrm>
                <a:off x="4495800" y="2667000"/>
                <a:ext cx="152400" cy="228600"/>
              </a:xfrm>
              <a:prstGeom prst="rect">
                <a:avLst/>
              </a:prstGeom>
              <a:noFill/>
              <a:ln w="12700">
                <a:solidFill>
                  <a:schemeClr val="accent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081" name="Rectangle 164"/>
              <p:cNvSpPr>
                <a:spLocks noChangeArrowheads="1"/>
              </p:cNvSpPr>
              <p:nvPr/>
            </p:nvSpPr>
            <p:spPr bwMode="auto">
              <a:xfrm>
                <a:off x="4495800" y="2438400"/>
                <a:ext cx="152400" cy="228600"/>
              </a:xfrm>
              <a:prstGeom prst="rect">
                <a:avLst/>
              </a:prstGeom>
              <a:noFill/>
              <a:ln w="12700">
                <a:solidFill>
                  <a:schemeClr val="accent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082" name="Rectangle 165"/>
              <p:cNvSpPr>
                <a:spLocks noChangeArrowheads="1"/>
              </p:cNvSpPr>
              <p:nvPr/>
            </p:nvSpPr>
            <p:spPr bwMode="auto">
              <a:xfrm>
                <a:off x="4495800" y="2209800"/>
                <a:ext cx="152400" cy="228600"/>
              </a:xfrm>
              <a:prstGeom prst="rect">
                <a:avLst/>
              </a:prstGeom>
              <a:noFill/>
              <a:ln w="12700">
                <a:solidFill>
                  <a:schemeClr val="accent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083" name="Rectangle 166"/>
              <p:cNvSpPr>
                <a:spLocks noChangeArrowheads="1"/>
              </p:cNvSpPr>
              <p:nvPr/>
            </p:nvSpPr>
            <p:spPr bwMode="auto">
              <a:xfrm>
                <a:off x="6172200" y="2667000"/>
                <a:ext cx="152400" cy="228600"/>
              </a:xfrm>
              <a:prstGeom prst="rect">
                <a:avLst/>
              </a:prstGeom>
              <a:noFill/>
              <a:ln w="12700">
                <a:solidFill>
                  <a:schemeClr val="accent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084" name="Rectangle 167"/>
              <p:cNvSpPr>
                <a:spLocks noChangeArrowheads="1"/>
              </p:cNvSpPr>
              <p:nvPr/>
            </p:nvSpPr>
            <p:spPr bwMode="auto">
              <a:xfrm>
                <a:off x="6172200" y="2438400"/>
                <a:ext cx="152400" cy="228600"/>
              </a:xfrm>
              <a:prstGeom prst="rect">
                <a:avLst/>
              </a:prstGeom>
              <a:noFill/>
              <a:ln w="12700">
                <a:solidFill>
                  <a:schemeClr val="accent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085" name="Rectangle 168"/>
              <p:cNvSpPr>
                <a:spLocks noChangeArrowheads="1"/>
              </p:cNvSpPr>
              <p:nvPr/>
            </p:nvSpPr>
            <p:spPr bwMode="auto">
              <a:xfrm>
                <a:off x="8001000" y="3276600"/>
                <a:ext cx="152400" cy="228600"/>
              </a:xfrm>
              <a:prstGeom prst="rect">
                <a:avLst/>
              </a:prstGeom>
              <a:noFill/>
              <a:ln w="12700">
                <a:solidFill>
                  <a:schemeClr val="accent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086" name="Rectangle 169"/>
              <p:cNvSpPr>
                <a:spLocks noChangeArrowheads="1"/>
              </p:cNvSpPr>
              <p:nvPr/>
            </p:nvSpPr>
            <p:spPr bwMode="auto">
              <a:xfrm>
                <a:off x="3429000" y="2438400"/>
                <a:ext cx="533400" cy="304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100" b="1">
                    <a:latin typeface="Optima" charset="0"/>
                  </a:rPr>
                  <a:t>Control</a:t>
                </a:r>
              </a:p>
            </p:txBody>
          </p:sp>
          <p:sp>
            <p:nvSpPr>
              <p:cNvPr id="44087" name="Oval 170"/>
              <p:cNvSpPr>
                <a:spLocks noChangeArrowheads="1"/>
              </p:cNvSpPr>
              <p:nvPr/>
            </p:nvSpPr>
            <p:spPr bwMode="auto">
              <a:xfrm>
                <a:off x="3276600" y="2057400"/>
                <a:ext cx="762000" cy="990600"/>
              </a:xfrm>
              <a:prstGeom prst="ellips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088" name="Line 171"/>
              <p:cNvSpPr>
                <a:spLocks noChangeShapeType="1"/>
              </p:cNvSpPr>
              <p:nvPr/>
            </p:nvSpPr>
            <p:spPr bwMode="auto">
              <a:xfrm>
                <a:off x="2743200" y="2590800"/>
                <a:ext cx="0" cy="12192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89" name="Line 172"/>
              <p:cNvSpPr>
                <a:spLocks noChangeShapeType="1"/>
              </p:cNvSpPr>
              <p:nvPr/>
            </p:nvSpPr>
            <p:spPr bwMode="auto">
              <a:xfrm>
                <a:off x="2743200" y="2590800"/>
                <a:ext cx="5334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90" name="Line 173"/>
              <p:cNvSpPr>
                <a:spLocks noChangeShapeType="1"/>
              </p:cNvSpPr>
              <p:nvPr/>
            </p:nvSpPr>
            <p:spPr bwMode="auto">
              <a:xfrm>
                <a:off x="3962400" y="2362200"/>
                <a:ext cx="5334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91" name="Line 174"/>
              <p:cNvSpPr>
                <a:spLocks noChangeShapeType="1"/>
              </p:cNvSpPr>
              <p:nvPr/>
            </p:nvSpPr>
            <p:spPr bwMode="auto">
              <a:xfrm>
                <a:off x="4038600" y="2590800"/>
                <a:ext cx="4572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92" name="Line 175"/>
              <p:cNvSpPr>
                <a:spLocks noChangeShapeType="1"/>
              </p:cNvSpPr>
              <p:nvPr/>
            </p:nvSpPr>
            <p:spPr bwMode="auto">
              <a:xfrm>
                <a:off x="3962400" y="2819400"/>
                <a:ext cx="5334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93" name="Line 176"/>
              <p:cNvSpPr>
                <a:spLocks noChangeShapeType="1"/>
              </p:cNvSpPr>
              <p:nvPr/>
            </p:nvSpPr>
            <p:spPr bwMode="auto">
              <a:xfrm>
                <a:off x="6324600" y="2819400"/>
                <a:ext cx="1676400" cy="5334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94" name="Line 177"/>
              <p:cNvSpPr>
                <a:spLocks noChangeShapeType="1"/>
              </p:cNvSpPr>
              <p:nvPr/>
            </p:nvSpPr>
            <p:spPr bwMode="auto">
              <a:xfrm>
                <a:off x="4648200" y="2819400"/>
                <a:ext cx="15240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95" name="Line 178"/>
              <p:cNvSpPr>
                <a:spLocks noChangeShapeType="1"/>
              </p:cNvSpPr>
              <p:nvPr/>
            </p:nvSpPr>
            <p:spPr bwMode="auto">
              <a:xfrm>
                <a:off x="4648200" y="2590800"/>
                <a:ext cx="15240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96" name="Line 179"/>
              <p:cNvSpPr>
                <a:spLocks noChangeShapeType="1"/>
              </p:cNvSpPr>
              <p:nvPr/>
            </p:nvSpPr>
            <p:spPr bwMode="auto">
              <a:xfrm>
                <a:off x="4648200" y="2286000"/>
                <a:ext cx="6096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97" name="Line 180"/>
              <p:cNvSpPr>
                <a:spLocks noChangeShapeType="1"/>
              </p:cNvSpPr>
              <p:nvPr/>
            </p:nvSpPr>
            <p:spPr bwMode="auto">
              <a:xfrm>
                <a:off x="8534400" y="3429000"/>
                <a:ext cx="0" cy="3048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98" name="Line 181"/>
              <p:cNvSpPr>
                <a:spLocks noChangeShapeType="1"/>
              </p:cNvSpPr>
              <p:nvPr/>
            </p:nvSpPr>
            <p:spPr bwMode="auto">
              <a:xfrm>
                <a:off x="6324600" y="2590800"/>
                <a:ext cx="7620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99" name="Line 182"/>
              <p:cNvSpPr>
                <a:spLocks noChangeShapeType="1"/>
              </p:cNvSpPr>
              <p:nvPr/>
            </p:nvSpPr>
            <p:spPr bwMode="auto">
              <a:xfrm>
                <a:off x="8153400" y="3429000"/>
                <a:ext cx="3810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00" name="Line 183"/>
              <p:cNvSpPr>
                <a:spLocks noChangeShapeType="1"/>
              </p:cNvSpPr>
              <p:nvPr/>
            </p:nvSpPr>
            <p:spPr bwMode="auto">
              <a:xfrm>
                <a:off x="7086600" y="2590800"/>
                <a:ext cx="0" cy="1524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01" name="Line 184"/>
              <p:cNvSpPr>
                <a:spLocks noChangeShapeType="1"/>
              </p:cNvSpPr>
              <p:nvPr/>
            </p:nvSpPr>
            <p:spPr bwMode="auto">
              <a:xfrm>
                <a:off x="5257800" y="2286000"/>
                <a:ext cx="0" cy="2286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02" name="Oval 194"/>
              <p:cNvSpPr>
                <a:spLocks noChangeArrowheads="1"/>
              </p:cNvSpPr>
              <p:nvPr/>
            </p:nvSpPr>
            <p:spPr bwMode="auto">
              <a:xfrm>
                <a:off x="5562600" y="5029200"/>
                <a:ext cx="457200" cy="533400"/>
              </a:xfrm>
              <a:prstGeom prst="ellips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103" name="Rectangle 195"/>
              <p:cNvSpPr>
                <a:spLocks noChangeArrowheads="1"/>
              </p:cNvSpPr>
              <p:nvPr/>
            </p:nvSpPr>
            <p:spPr bwMode="auto">
              <a:xfrm>
                <a:off x="5562600" y="5029200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defTabSz="904875" eaLnBrk="0" hangingPunct="0"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defTabSz="904875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452438" algn="l"/>
                    <a:tab pos="904875" algn="l"/>
                    <a:tab pos="1357313" algn="l"/>
                  </a:tabLs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lnSpc>
                    <a:spcPts val="1600"/>
                  </a:lnSpc>
                </a:pPr>
                <a:r>
                  <a:rPr lang="en-US" altLang="en-US" sz="1100" b="1">
                    <a:latin typeface="Optima" charset="0"/>
                  </a:rPr>
                  <a:t>ALU</a:t>
                </a:r>
              </a:p>
              <a:p>
                <a:pPr algn="ctr">
                  <a:lnSpc>
                    <a:spcPts val="1600"/>
                  </a:lnSpc>
                </a:pPr>
                <a:r>
                  <a:rPr lang="en-US" altLang="en-US" sz="1100" b="1">
                    <a:latin typeface="Optima" charset="0"/>
                  </a:rPr>
                  <a:t>cntrl</a:t>
                </a:r>
              </a:p>
            </p:txBody>
          </p:sp>
          <p:sp>
            <p:nvSpPr>
              <p:cNvPr id="44104" name="Line 197"/>
              <p:cNvSpPr>
                <a:spLocks noChangeShapeType="1"/>
              </p:cNvSpPr>
              <p:nvPr/>
            </p:nvSpPr>
            <p:spPr bwMode="auto">
              <a:xfrm flipV="1">
                <a:off x="5791200" y="4876800"/>
                <a:ext cx="0" cy="1524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05" name="AutoShape 198"/>
              <p:cNvSpPr>
                <a:spLocks noChangeArrowheads="1"/>
              </p:cNvSpPr>
              <p:nvPr/>
            </p:nvSpPr>
            <p:spPr bwMode="auto">
              <a:xfrm>
                <a:off x="7086600" y="3276600"/>
                <a:ext cx="381000" cy="304800"/>
              </a:xfrm>
              <a:prstGeom prst="flowChartDelay">
                <a:avLst/>
              </a:prstGeom>
              <a:noFill/>
              <a:ln w="12700">
                <a:solidFill>
                  <a:schemeClr val="accent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600">
                  <a:latin typeface="Optima" charset="0"/>
                </a:endParaRPr>
              </a:p>
            </p:txBody>
          </p:sp>
          <p:sp>
            <p:nvSpPr>
              <p:cNvPr id="44106" name="Line 199"/>
              <p:cNvSpPr>
                <a:spLocks noChangeShapeType="1"/>
              </p:cNvSpPr>
              <p:nvPr/>
            </p:nvSpPr>
            <p:spPr bwMode="auto">
              <a:xfrm>
                <a:off x="6553200" y="3505200"/>
                <a:ext cx="5334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07" name="Line 200"/>
              <p:cNvSpPr>
                <a:spLocks noChangeShapeType="1"/>
              </p:cNvSpPr>
              <p:nvPr/>
            </p:nvSpPr>
            <p:spPr bwMode="auto">
              <a:xfrm>
                <a:off x="6553200" y="3505200"/>
                <a:ext cx="0" cy="1524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08" name="Rectangle 201"/>
              <p:cNvSpPr>
                <a:spLocks noChangeArrowheads="1"/>
              </p:cNvSpPr>
              <p:nvPr/>
            </p:nvSpPr>
            <p:spPr bwMode="auto">
              <a:xfrm>
                <a:off x="3352800" y="3276600"/>
                <a:ext cx="533400" cy="304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100" b="1">
                    <a:latin typeface="Optima" charset="0"/>
                  </a:rPr>
                  <a:t>RegWrite</a:t>
                </a:r>
              </a:p>
            </p:txBody>
          </p:sp>
          <p:sp>
            <p:nvSpPr>
              <p:cNvPr id="44109" name="Rectangle 203"/>
              <p:cNvSpPr>
                <a:spLocks noChangeArrowheads="1"/>
              </p:cNvSpPr>
              <p:nvPr/>
            </p:nvSpPr>
            <p:spPr bwMode="auto">
              <a:xfrm>
                <a:off x="7315200" y="5334000"/>
                <a:ext cx="533400" cy="304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100" b="1">
                    <a:latin typeface="Optima" charset="0"/>
                  </a:rPr>
                  <a:t>MemRead</a:t>
                </a:r>
              </a:p>
            </p:txBody>
          </p:sp>
          <p:sp>
            <p:nvSpPr>
              <p:cNvPr id="44110" name="Rectangle 204"/>
              <p:cNvSpPr>
                <a:spLocks noChangeArrowheads="1"/>
              </p:cNvSpPr>
              <p:nvPr/>
            </p:nvSpPr>
            <p:spPr bwMode="auto">
              <a:xfrm>
                <a:off x="8305800" y="3818334"/>
                <a:ext cx="533400" cy="304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100" b="1">
                    <a:latin typeface="Optima" charset="0"/>
                  </a:rPr>
                  <a:t>MemtoReg</a:t>
                </a:r>
              </a:p>
            </p:txBody>
          </p:sp>
          <p:sp>
            <p:nvSpPr>
              <p:cNvPr id="44111" name="Rectangle 205"/>
              <p:cNvSpPr>
                <a:spLocks noChangeArrowheads="1"/>
              </p:cNvSpPr>
              <p:nvPr/>
            </p:nvSpPr>
            <p:spPr bwMode="auto">
              <a:xfrm>
                <a:off x="4800600" y="6477000"/>
                <a:ext cx="533400" cy="304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100" b="1">
                    <a:latin typeface="Optima" charset="0"/>
                  </a:rPr>
                  <a:t>RegDst</a:t>
                </a:r>
              </a:p>
            </p:txBody>
          </p:sp>
          <p:sp>
            <p:nvSpPr>
              <p:cNvPr id="44112" name="Rectangle 206"/>
              <p:cNvSpPr>
                <a:spLocks noChangeArrowheads="1"/>
              </p:cNvSpPr>
              <p:nvPr/>
            </p:nvSpPr>
            <p:spPr bwMode="auto">
              <a:xfrm>
                <a:off x="5562600" y="5715000"/>
                <a:ext cx="533400" cy="304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100" b="1">
                    <a:latin typeface="Optima" charset="0"/>
                  </a:rPr>
                  <a:t>ALUOp</a:t>
                </a:r>
              </a:p>
            </p:txBody>
          </p:sp>
          <p:sp>
            <p:nvSpPr>
              <p:cNvPr id="44113" name="Rectangle 207"/>
              <p:cNvSpPr>
                <a:spLocks noChangeArrowheads="1"/>
              </p:cNvSpPr>
              <p:nvPr/>
            </p:nvSpPr>
            <p:spPr bwMode="auto">
              <a:xfrm>
                <a:off x="4876800" y="4191000"/>
                <a:ext cx="533400" cy="304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100" b="1">
                    <a:latin typeface="Optima" charset="0"/>
                  </a:rPr>
                  <a:t>ALUSrc</a:t>
                </a:r>
              </a:p>
            </p:txBody>
          </p:sp>
          <p:sp>
            <p:nvSpPr>
              <p:cNvPr id="44114" name="Rectangle 208"/>
              <p:cNvSpPr>
                <a:spLocks noChangeArrowheads="1"/>
              </p:cNvSpPr>
              <p:nvPr/>
            </p:nvSpPr>
            <p:spPr bwMode="auto">
              <a:xfrm>
                <a:off x="6614432" y="2996803"/>
                <a:ext cx="533400" cy="304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100" b="1">
                    <a:latin typeface="Optima" charset="0"/>
                  </a:rPr>
                  <a:t>Branch</a:t>
                </a:r>
              </a:p>
            </p:txBody>
          </p:sp>
          <p:sp>
            <p:nvSpPr>
              <p:cNvPr id="44115" name="Line 209"/>
              <p:cNvSpPr>
                <a:spLocks noChangeShapeType="1"/>
              </p:cNvSpPr>
              <p:nvPr/>
            </p:nvSpPr>
            <p:spPr bwMode="auto">
              <a:xfrm>
                <a:off x="6934200" y="3352800"/>
                <a:ext cx="1524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16" name="Line 210"/>
              <p:cNvSpPr>
                <a:spLocks noChangeShapeType="1"/>
              </p:cNvSpPr>
              <p:nvPr/>
            </p:nvSpPr>
            <p:spPr bwMode="auto">
              <a:xfrm>
                <a:off x="7609114" y="1435894"/>
                <a:ext cx="10885" cy="1993106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17" name="Line 211"/>
              <p:cNvSpPr>
                <a:spLocks noChangeShapeType="1"/>
              </p:cNvSpPr>
              <p:nvPr/>
            </p:nvSpPr>
            <p:spPr bwMode="auto">
              <a:xfrm>
                <a:off x="7467600" y="3429000"/>
                <a:ext cx="152400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18" name="Line 212"/>
              <p:cNvSpPr>
                <a:spLocks noChangeShapeType="1"/>
              </p:cNvSpPr>
              <p:nvPr/>
            </p:nvSpPr>
            <p:spPr bwMode="auto">
              <a:xfrm>
                <a:off x="1228045" y="1435894"/>
                <a:ext cx="6391955" cy="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19" name="Rectangle 213"/>
              <p:cNvSpPr>
                <a:spLocks noChangeArrowheads="1"/>
              </p:cNvSpPr>
              <p:nvPr/>
            </p:nvSpPr>
            <p:spPr bwMode="auto">
              <a:xfrm>
                <a:off x="7620000" y="1752600"/>
                <a:ext cx="533400" cy="3048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9050" tIns="26988" rIns="19050" bIns="26988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100" b="1">
                    <a:latin typeface="Optima" charset="0"/>
                  </a:rPr>
                  <a:t>PCSrc</a:t>
                </a:r>
              </a:p>
            </p:txBody>
          </p:sp>
          <p:sp>
            <p:nvSpPr>
              <p:cNvPr id="44120" name="Line 214"/>
              <p:cNvSpPr>
                <a:spLocks noChangeShapeType="1"/>
              </p:cNvSpPr>
              <p:nvPr/>
            </p:nvSpPr>
            <p:spPr bwMode="auto">
              <a:xfrm>
                <a:off x="1228044" y="1435894"/>
                <a:ext cx="0" cy="24646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21" name="Line 215"/>
              <p:cNvSpPr>
                <a:spLocks noChangeShapeType="1"/>
              </p:cNvSpPr>
              <p:nvPr/>
            </p:nvSpPr>
            <p:spPr bwMode="auto">
              <a:xfrm>
                <a:off x="3581400" y="3505200"/>
                <a:ext cx="0" cy="1524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22" name="Line 216"/>
              <p:cNvSpPr>
                <a:spLocks noChangeShapeType="1"/>
              </p:cNvSpPr>
              <p:nvPr/>
            </p:nvSpPr>
            <p:spPr bwMode="auto">
              <a:xfrm>
                <a:off x="6858000" y="5181600"/>
                <a:ext cx="0" cy="1524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23" name="Line 217"/>
              <p:cNvSpPr>
                <a:spLocks noChangeShapeType="1"/>
              </p:cNvSpPr>
              <p:nvPr/>
            </p:nvSpPr>
            <p:spPr bwMode="auto">
              <a:xfrm>
                <a:off x="7467600" y="5181600"/>
                <a:ext cx="0" cy="1524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24" name="Line 220"/>
              <p:cNvSpPr>
                <a:spLocks noChangeShapeType="1"/>
              </p:cNvSpPr>
              <p:nvPr/>
            </p:nvSpPr>
            <p:spPr bwMode="auto">
              <a:xfrm>
                <a:off x="8531679" y="4064794"/>
                <a:ext cx="0" cy="152401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25" name="Line 221"/>
              <p:cNvSpPr>
                <a:spLocks noChangeShapeType="1"/>
              </p:cNvSpPr>
              <p:nvPr/>
            </p:nvSpPr>
            <p:spPr bwMode="auto">
              <a:xfrm>
                <a:off x="5105400" y="6400800"/>
                <a:ext cx="0" cy="1524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26" name="Line 224"/>
              <p:cNvSpPr>
                <a:spLocks noChangeShapeType="1"/>
              </p:cNvSpPr>
              <p:nvPr/>
            </p:nvSpPr>
            <p:spPr bwMode="auto">
              <a:xfrm>
                <a:off x="5791200" y="5562600"/>
                <a:ext cx="0" cy="1524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127" name="Line 225"/>
              <p:cNvSpPr>
                <a:spLocks noChangeShapeType="1"/>
              </p:cNvSpPr>
              <p:nvPr/>
            </p:nvSpPr>
            <p:spPr bwMode="auto">
              <a:xfrm>
                <a:off x="5181600" y="4419600"/>
                <a:ext cx="0" cy="152400"/>
              </a:xfrm>
              <a:prstGeom prst="line">
                <a:avLst/>
              </a:prstGeom>
              <a:noFill/>
              <a:ln w="12700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7" name="Group 213"/>
          <p:cNvGrpSpPr>
            <a:grpSpLocks/>
          </p:cNvGrpSpPr>
          <p:nvPr/>
        </p:nvGrpSpPr>
        <p:grpSpPr bwMode="auto">
          <a:xfrm>
            <a:off x="1371600" y="1905000"/>
            <a:ext cx="5194300" cy="1420813"/>
            <a:chOff x="1371600" y="1905000"/>
            <a:chExt cx="5194300" cy="1420813"/>
          </a:xfrm>
        </p:grpSpPr>
        <p:sp>
          <p:nvSpPr>
            <p:cNvPr id="44076" name="Line 39"/>
            <p:cNvSpPr>
              <a:spLocks noChangeShapeType="1"/>
            </p:cNvSpPr>
            <p:nvPr/>
          </p:nvSpPr>
          <p:spPr bwMode="auto">
            <a:xfrm flipH="1">
              <a:off x="1371600" y="1905000"/>
              <a:ext cx="51943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077" name="Line 114"/>
            <p:cNvSpPr>
              <a:spLocks noChangeShapeType="1"/>
            </p:cNvSpPr>
            <p:nvPr/>
          </p:nvSpPr>
          <p:spPr bwMode="auto">
            <a:xfrm>
              <a:off x="6553200" y="1914525"/>
              <a:ext cx="0" cy="1411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80" name="Rectangle 102"/>
          <p:cNvSpPr>
            <a:spLocks noChangeArrowheads="1"/>
          </p:cNvSpPr>
          <p:nvPr/>
        </p:nvSpPr>
        <p:spPr bwMode="auto">
          <a:xfrm>
            <a:off x="2493963" y="2760663"/>
            <a:ext cx="150812" cy="20447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 sz="1600">
              <a:solidFill>
                <a:schemeClr val="bg1">
                  <a:lumMod val="50000"/>
                </a:schemeClr>
              </a:solidFill>
              <a:latin typeface="Optima"/>
              <a:ea typeface="+mn-ea"/>
              <a:cs typeface="Optima"/>
            </a:endParaRPr>
          </a:p>
        </p:txBody>
      </p:sp>
      <p:sp>
        <p:nvSpPr>
          <p:cNvPr id="281" name="Text Box 117"/>
          <p:cNvSpPr txBox="1">
            <a:spLocks noChangeArrowheads="1"/>
          </p:cNvSpPr>
          <p:nvPr/>
        </p:nvSpPr>
        <p:spPr bwMode="auto">
          <a:xfrm>
            <a:off x="2344738" y="2478088"/>
            <a:ext cx="508000" cy="2619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>
              <a:defRPr/>
            </a:pPr>
            <a:r>
              <a:rPr lang="en-US" sz="1100" b="1" dirty="0">
                <a:solidFill>
                  <a:schemeClr val="accent2">
                    <a:lumMod val="75000"/>
                  </a:schemeClr>
                </a:solidFill>
                <a:latin typeface="Optima"/>
                <a:ea typeface="+mn-ea"/>
                <a:cs typeface="Optima"/>
              </a:rPr>
              <a:t>IF/ID</a:t>
            </a:r>
          </a:p>
        </p:txBody>
      </p:sp>
      <p:sp>
        <p:nvSpPr>
          <p:cNvPr id="12564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5410200"/>
            <a:ext cx="2514600" cy="990600"/>
          </a:xfrm>
          <a:solidFill>
            <a:srgbClr val="B3D1F0"/>
          </a:solidFill>
        </p:spPr>
        <p:txBody>
          <a:bodyPr/>
          <a:lstStyle/>
          <a:p>
            <a:pPr marL="0" algn="ctr" eaLnBrk="1" hangingPunct="1">
              <a:spcBef>
                <a:spcPct val="0"/>
              </a:spcBef>
              <a:buFont typeface="Times" charset="0"/>
              <a:buNone/>
            </a:pPr>
            <a:r>
              <a:rPr lang="en-US" altLang="en-US" sz="1400" i="1">
                <a:solidFill>
                  <a:schemeClr val="tx2"/>
                </a:solidFill>
                <a:latin typeface="Calibri" charset="0"/>
              </a:rPr>
              <a:t>All control signals can be determined during decode and held in the state registers between pipeline stages</a:t>
            </a:r>
          </a:p>
        </p:txBody>
      </p:sp>
      <p:grpSp>
        <p:nvGrpSpPr>
          <p:cNvPr id="8" name="Group 100"/>
          <p:cNvGrpSpPr>
            <a:grpSpLocks/>
          </p:cNvGrpSpPr>
          <p:nvPr/>
        </p:nvGrpSpPr>
        <p:grpSpPr bwMode="auto">
          <a:xfrm>
            <a:off x="4979988" y="5486400"/>
            <a:ext cx="228600" cy="755650"/>
            <a:chOff x="6533000" y="3215599"/>
            <a:chExt cx="485666" cy="1056070"/>
          </a:xfrm>
        </p:grpSpPr>
        <p:grpSp>
          <p:nvGrpSpPr>
            <p:cNvPr id="9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44070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71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72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73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74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75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4069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grpSp>
        <p:nvGrpSpPr>
          <p:cNvPr id="10" name="Group 100"/>
          <p:cNvGrpSpPr>
            <a:grpSpLocks/>
          </p:cNvGrpSpPr>
          <p:nvPr/>
        </p:nvGrpSpPr>
        <p:grpSpPr bwMode="auto">
          <a:xfrm>
            <a:off x="5105400" y="4419600"/>
            <a:ext cx="228600" cy="755650"/>
            <a:chOff x="6533000" y="3215599"/>
            <a:chExt cx="485666" cy="1056070"/>
          </a:xfrm>
        </p:grpSpPr>
        <p:grpSp>
          <p:nvGrpSpPr>
            <p:cNvPr id="11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44062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63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64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65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66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67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4061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grpSp>
        <p:nvGrpSpPr>
          <p:cNvPr id="12" name="Group 100"/>
          <p:cNvGrpSpPr>
            <a:grpSpLocks/>
          </p:cNvGrpSpPr>
          <p:nvPr/>
        </p:nvGrpSpPr>
        <p:grpSpPr bwMode="auto">
          <a:xfrm>
            <a:off x="8367713" y="4124325"/>
            <a:ext cx="228600" cy="755650"/>
            <a:chOff x="6533000" y="3215599"/>
            <a:chExt cx="485666" cy="1056070"/>
          </a:xfrm>
        </p:grpSpPr>
        <p:grpSp>
          <p:nvGrpSpPr>
            <p:cNvPr id="13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44054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55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56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57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58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59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4053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grpSp>
        <p:nvGrpSpPr>
          <p:cNvPr id="14" name="Group 100"/>
          <p:cNvGrpSpPr>
            <a:grpSpLocks/>
          </p:cNvGrpSpPr>
          <p:nvPr/>
        </p:nvGrpSpPr>
        <p:grpSpPr bwMode="auto">
          <a:xfrm>
            <a:off x="1143000" y="1752600"/>
            <a:ext cx="228600" cy="755650"/>
            <a:chOff x="6533000" y="3215599"/>
            <a:chExt cx="485666" cy="1056070"/>
          </a:xfrm>
        </p:grpSpPr>
        <p:grpSp>
          <p:nvGrpSpPr>
            <p:cNvPr id="15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44046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047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48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49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50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051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4045" name="Text Box 29"/>
            <p:cNvSpPr txBox="1">
              <a:spLocks noChangeArrowheads="1"/>
            </p:cNvSpPr>
            <p:nvPr/>
          </p:nvSpPr>
          <p:spPr bwMode="auto">
            <a:xfrm>
              <a:off x="6533000" y="3282242"/>
              <a:ext cx="453122" cy="760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M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U </a:t>
              </a:r>
              <a:b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</a:br>
              <a:r>
                <a:rPr lang="en-US" altLang="en-US" sz="1100" b="1">
                  <a:solidFill>
                    <a:schemeClr val="tx1"/>
                  </a:solidFill>
                  <a:latin typeface="Calibri" charset="0"/>
                </a:rPr>
                <a:t> X</a:t>
              </a:r>
              <a:endParaRPr lang="en-AU" altLang="en-US" sz="11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sp>
        <p:nvSpPr>
          <p:cNvPr id="44043" name="Rectangle 107"/>
          <p:cNvSpPr txBox="1">
            <a:spLocks noChangeArrowheads="1"/>
          </p:cNvSpPr>
          <p:nvPr/>
        </p:nvSpPr>
        <p:spPr bwMode="auto">
          <a:xfrm>
            <a:off x="457200" y="1219200"/>
            <a:ext cx="8077200" cy="381000"/>
          </a:xfrm>
          <a:prstGeom prst="rect">
            <a:avLst/>
          </a:prstGeom>
          <a:solidFill>
            <a:srgbClr val="FFFCB2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indent="-3429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accent1"/>
              </a:buClr>
              <a:buFont typeface="Times" charset="0"/>
              <a:buNone/>
            </a:pPr>
            <a:r>
              <a:rPr lang="en-US" altLang="en-US" sz="1600">
                <a:solidFill>
                  <a:srgbClr val="1822CD"/>
                </a:solidFill>
                <a:latin typeface="Optima" charset="0"/>
              </a:rPr>
              <a:t>Step 3: adjust control signals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Pipeline Control</a:t>
            </a:r>
          </a:p>
        </p:txBody>
      </p:sp>
      <p:sp>
        <p:nvSpPr>
          <p:cNvPr id="46082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2667000"/>
          </a:xfrm>
        </p:spPr>
        <p:txBody>
          <a:bodyPr/>
          <a:lstStyle/>
          <a:p>
            <a:pPr eaLnBrk="1" hangingPunct="1"/>
            <a:r>
              <a:rPr lang="en-US" altLang="en-US" sz="2000">
                <a:latin typeface="Optima" charset="0"/>
              </a:rPr>
              <a:t>The control bit values remain the same as the single cycle datapath</a:t>
            </a:r>
          </a:p>
          <a:p>
            <a:pPr eaLnBrk="1" hangingPunct="1"/>
            <a:r>
              <a:rPr lang="en-US" altLang="en-US" sz="2000">
                <a:latin typeface="Optima" charset="0"/>
              </a:rPr>
              <a:t>Need to set the values at every pipeline stage</a:t>
            </a:r>
          </a:p>
          <a:p>
            <a:pPr lvl="1" eaLnBrk="1" hangingPunct="1"/>
            <a:r>
              <a:rPr lang="en-US" altLang="en-US" sz="1600">
                <a:latin typeface="Optima" charset="0"/>
              </a:rPr>
              <a:t>When in EX stage, could be executing lw, sw, ALU or beq</a:t>
            </a:r>
            <a:endParaRPr lang="en-US" altLang="en-US" sz="2000">
              <a:latin typeface="Optima" charset="0"/>
            </a:endParaRPr>
          </a:p>
          <a:p>
            <a:pPr eaLnBrk="1" hangingPunct="1"/>
            <a:r>
              <a:rPr lang="en-US" altLang="en-US" sz="2000">
                <a:latin typeface="Optima" charset="0"/>
              </a:rPr>
              <a:t>IF Stage</a:t>
            </a:r>
          </a:p>
          <a:p>
            <a:pPr lvl="1" eaLnBrk="1" hangingPunct="1"/>
            <a:r>
              <a:rPr lang="en-US" altLang="en-US" sz="1600">
                <a:latin typeface="Optima" charset="0"/>
              </a:rPr>
              <a:t>read Instruction Memory (always asserted) and write PC (on System Clock)</a:t>
            </a:r>
          </a:p>
          <a:p>
            <a:pPr lvl="1" eaLnBrk="1" hangingPunct="1"/>
            <a:r>
              <a:rPr lang="en-US" altLang="en-US" sz="1600">
                <a:latin typeface="Optima" charset="0"/>
              </a:rPr>
              <a:t>PCSrc control is set</a:t>
            </a:r>
          </a:p>
          <a:p>
            <a:pPr eaLnBrk="1" hangingPunct="1"/>
            <a:r>
              <a:rPr lang="en-US" altLang="en-US" sz="2000">
                <a:latin typeface="Optima" charset="0"/>
              </a:rPr>
              <a:t>ID Stage</a:t>
            </a:r>
          </a:p>
          <a:p>
            <a:pPr lvl="1" eaLnBrk="1" hangingPunct="1"/>
            <a:r>
              <a:rPr lang="en-US" altLang="en-US" sz="1600">
                <a:latin typeface="Optima" charset="0"/>
              </a:rPr>
              <a:t>no optional control signals to set</a:t>
            </a:r>
          </a:p>
        </p:txBody>
      </p:sp>
      <p:graphicFrame>
        <p:nvGraphicFramePr>
          <p:cNvPr id="4" name="Group 3"/>
          <p:cNvGraphicFramePr>
            <a:graphicFrameLocks noGrp="1"/>
          </p:cNvGraphicFramePr>
          <p:nvPr/>
        </p:nvGraphicFramePr>
        <p:xfrm>
          <a:off x="457200" y="4159250"/>
          <a:ext cx="8153400" cy="2430907"/>
        </p:xfrm>
        <a:graphic>
          <a:graphicData uri="http://schemas.openxmlformats.org/drawingml/2006/table">
            <a:tbl>
              <a:tblPr/>
              <a:tblGrid>
                <a:gridCol w="712788"/>
                <a:gridCol w="827087"/>
                <a:gridCol w="768350"/>
                <a:gridCol w="771525"/>
                <a:gridCol w="769938"/>
                <a:gridCol w="771525"/>
                <a:gridCol w="841375"/>
                <a:gridCol w="869950"/>
                <a:gridCol w="871537"/>
                <a:gridCol w="949325"/>
              </a:tblGrid>
              <a:tr h="400050">
                <a:tc row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endParaRPr kumimoji="0" lang="en-US" altLang="en-US" sz="1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EX Stage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MEM Stage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WB Stage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968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RegDst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ALUOp1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ALUOp0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ALUSrc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Brch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MemRead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MemWrite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RegWrite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Mem toReg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005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005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LDUR</a:t>
                      </a:r>
                      <a:endParaRPr kumimoji="0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687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STUR</a:t>
                      </a:r>
                      <a:endParaRPr kumimoji="0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X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005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CBZ</a:t>
                      </a:r>
                      <a:endParaRPr kumimoji="0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X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6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65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52400"/>
            <a:ext cx="8610600" cy="762000"/>
          </a:xfrm>
        </p:spPr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Graphically Representing A Pipelined Datapath</a:t>
            </a:r>
          </a:p>
        </p:txBody>
      </p:sp>
      <p:sp>
        <p:nvSpPr>
          <p:cNvPr id="481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2971800"/>
            <a:ext cx="8229600" cy="3352800"/>
          </a:xfrm>
        </p:spPr>
        <p:txBody>
          <a:bodyPr/>
          <a:lstStyle/>
          <a:p>
            <a:pPr eaLnBrk="1" hangingPunct="1"/>
            <a:r>
              <a:rPr lang="en-US" altLang="en-US" sz="2400">
                <a:latin typeface="Optima" charset="0"/>
              </a:rPr>
              <a:t>Label stages with resources</a:t>
            </a:r>
          </a:p>
          <a:p>
            <a:pPr eaLnBrk="1" hangingPunct="1"/>
            <a:r>
              <a:rPr lang="en-US" altLang="en-US" sz="2400">
                <a:latin typeface="Optima" charset="0"/>
              </a:rPr>
              <a:t>Some arrows are implicit</a:t>
            </a:r>
          </a:p>
          <a:p>
            <a:pPr eaLnBrk="1" hangingPunct="1"/>
            <a:endParaRPr lang="en-US" altLang="en-US" sz="2400">
              <a:latin typeface="Optima" charset="0"/>
            </a:endParaRPr>
          </a:p>
          <a:p>
            <a:pPr eaLnBrk="1" hangingPunct="1"/>
            <a:r>
              <a:rPr lang="en-US" altLang="en-US" sz="2400">
                <a:latin typeface="Optima" charset="0"/>
              </a:rPr>
              <a:t>Helps us answers 	questions like the following</a:t>
            </a:r>
          </a:p>
          <a:p>
            <a:pPr lvl="1" eaLnBrk="1" hangingPunct="1"/>
            <a:r>
              <a:rPr lang="en-US" altLang="en-US" sz="2000">
                <a:latin typeface="Optima" charset="0"/>
              </a:rPr>
              <a:t>How many cycles does it take to execute this code?</a:t>
            </a:r>
          </a:p>
          <a:p>
            <a:pPr lvl="1" eaLnBrk="1" hangingPunct="1"/>
            <a:r>
              <a:rPr lang="en-US" altLang="en-US" sz="2000">
                <a:latin typeface="Optima" charset="0"/>
              </a:rPr>
              <a:t>What is the ALU doing during cycle 4?</a:t>
            </a:r>
          </a:p>
          <a:p>
            <a:pPr lvl="1" eaLnBrk="1" hangingPunct="1"/>
            <a:r>
              <a:rPr lang="en-US" altLang="en-US" sz="2000">
                <a:latin typeface="Optima" charset="0"/>
              </a:rPr>
              <a:t>Is there a hazard, why does it occur, and how can it be fixed?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2286000" y="1371600"/>
            <a:ext cx="4398963" cy="1295400"/>
            <a:chOff x="1571" y="1152"/>
            <a:chExt cx="2088" cy="528"/>
          </a:xfrm>
        </p:grpSpPr>
        <p:grpSp>
          <p:nvGrpSpPr>
            <p:cNvPr id="3" name="Group 5"/>
            <p:cNvGrpSpPr>
              <a:grpSpLocks/>
            </p:cNvGrpSpPr>
            <p:nvPr/>
          </p:nvGrpSpPr>
          <p:grpSpPr bwMode="auto">
            <a:xfrm>
              <a:off x="2497" y="1152"/>
              <a:ext cx="213" cy="481"/>
              <a:chOff x="2217" y="1413"/>
              <a:chExt cx="213" cy="481"/>
            </a:xfrm>
          </p:grpSpPr>
          <p:sp>
            <p:nvSpPr>
              <p:cNvPr id="48162" name="Freeform 6"/>
              <p:cNvSpPr>
                <a:spLocks/>
              </p:cNvSpPr>
              <p:nvPr/>
            </p:nvSpPr>
            <p:spPr bwMode="auto">
              <a:xfrm>
                <a:off x="2217" y="1413"/>
                <a:ext cx="213" cy="481"/>
              </a:xfrm>
              <a:custGeom>
                <a:avLst/>
                <a:gdLst>
                  <a:gd name="T0" fmla="*/ 0 w 213"/>
                  <a:gd name="T1" fmla="*/ 320 h 481"/>
                  <a:gd name="T2" fmla="*/ 71 w 213"/>
                  <a:gd name="T3" fmla="*/ 240 h 481"/>
                  <a:gd name="T4" fmla="*/ 0 w 213"/>
                  <a:gd name="T5" fmla="*/ 160 h 481"/>
                  <a:gd name="T6" fmla="*/ 0 w 213"/>
                  <a:gd name="T7" fmla="*/ 0 h 481"/>
                  <a:gd name="T8" fmla="*/ 212 w 213"/>
                  <a:gd name="T9" fmla="*/ 160 h 481"/>
                  <a:gd name="T10" fmla="*/ 212 w 213"/>
                  <a:gd name="T11" fmla="*/ 320 h 481"/>
                  <a:gd name="T12" fmla="*/ 0 w 213"/>
                  <a:gd name="T13" fmla="*/ 480 h 481"/>
                  <a:gd name="T14" fmla="*/ 0 w 213"/>
                  <a:gd name="T15" fmla="*/ 320 h 48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13"/>
                  <a:gd name="T25" fmla="*/ 0 h 481"/>
                  <a:gd name="T26" fmla="*/ 213 w 213"/>
                  <a:gd name="T27" fmla="*/ 481 h 48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13" h="481">
                    <a:moveTo>
                      <a:pt x="0" y="320"/>
                    </a:moveTo>
                    <a:lnTo>
                      <a:pt x="71" y="240"/>
                    </a:lnTo>
                    <a:lnTo>
                      <a:pt x="0" y="160"/>
                    </a:lnTo>
                    <a:lnTo>
                      <a:pt x="0" y="0"/>
                    </a:lnTo>
                    <a:lnTo>
                      <a:pt x="212" y="160"/>
                    </a:lnTo>
                    <a:lnTo>
                      <a:pt x="212" y="320"/>
                    </a:lnTo>
                    <a:lnTo>
                      <a:pt x="0" y="480"/>
                    </a:lnTo>
                    <a:lnTo>
                      <a:pt x="0" y="320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163" name="Rectangle 7"/>
              <p:cNvSpPr>
                <a:spLocks noChangeArrowheads="1"/>
              </p:cNvSpPr>
              <p:nvPr/>
            </p:nvSpPr>
            <p:spPr bwMode="auto">
              <a:xfrm rot="5400000">
                <a:off x="2157" y="1568"/>
                <a:ext cx="376" cy="1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905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600">
                    <a:solidFill>
                      <a:schemeClr val="tx1"/>
                    </a:solidFill>
                    <a:latin typeface="Calibri" charset="0"/>
                  </a:rPr>
                  <a:t>ALU</a:t>
                </a:r>
              </a:p>
            </p:txBody>
          </p:sp>
        </p:grpSp>
        <p:grpSp>
          <p:nvGrpSpPr>
            <p:cNvPr id="4" name="Group 8"/>
            <p:cNvGrpSpPr>
              <a:grpSpLocks/>
            </p:cNvGrpSpPr>
            <p:nvPr/>
          </p:nvGrpSpPr>
          <p:grpSpPr bwMode="auto">
            <a:xfrm>
              <a:off x="1571" y="1248"/>
              <a:ext cx="340" cy="289"/>
              <a:chOff x="1291" y="1509"/>
              <a:chExt cx="340" cy="289"/>
            </a:xfrm>
          </p:grpSpPr>
          <p:sp>
            <p:nvSpPr>
              <p:cNvPr id="48158" name="Rectangle 9"/>
              <p:cNvSpPr>
                <a:spLocks noChangeArrowheads="1"/>
              </p:cNvSpPr>
              <p:nvPr/>
            </p:nvSpPr>
            <p:spPr bwMode="auto">
              <a:xfrm>
                <a:off x="1334" y="1587"/>
                <a:ext cx="257" cy="137"/>
              </a:xfrm>
              <a:prstGeom prst="rect">
                <a:avLst/>
              </a:prstGeom>
              <a:noFill/>
              <a:ln w="1905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en-US" sz="1600">
                    <a:solidFill>
                      <a:schemeClr val="tx1"/>
                    </a:solidFill>
                    <a:latin typeface="Calibri" charset="0"/>
                  </a:rPr>
                  <a:t>IM</a:t>
                </a:r>
              </a:p>
            </p:txBody>
          </p:sp>
          <p:grpSp>
            <p:nvGrpSpPr>
              <p:cNvPr id="5" name="Group 10"/>
              <p:cNvGrpSpPr>
                <a:grpSpLocks/>
              </p:cNvGrpSpPr>
              <p:nvPr/>
            </p:nvGrpSpPr>
            <p:grpSpPr bwMode="auto">
              <a:xfrm>
                <a:off x="1291" y="1509"/>
                <a:ext cx="340" cy="289"/>
                <a:chOff x="1291" y="1509"/>
                <a:chExt cx="340" cy="289"/>
              </a:xfrm>
            </p:grpSpPr>
            <p:sp>
              <p:nvSpPr>
                <p:cNvPr id="48160" name="Freeform 11"/>
                <p:cNvSpPr>
                  <a:spLocks/>
                </p:cNvSpPr>
                <p:nvPr/>
              </p:nvSpPr>
              <p:spPr bwMode="auto">
                <a:xfrm>
                  <a:off x="1291" y="1509"/>
                  <a:ext cx="170" cy="289"/>
                </a:xfrm>
                <a:custGeom>
                  <a:avLst/>
                  <a:gdLst>
                    <a:gd name="T0" fmla="*/ 169 w 170"/>
                    <a:gd name="T1" fmla="*/ 0 h 289"/>
                    <a:gd name="T2" fmla="*/ 0 w 170"/>
                    <a:gd name="T3" fmla="*/ 0 h 289"/>
                    <a:gd name="T4" fmla="*/ 0 w 170"/>
                    <a:gd name="T5" fmla="*/ 288 h 289"/>
                    <a:gd name="T6" fmla="*/ 169 w 170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70"/>
                    <a:gd name="T13" fmla="*/ 0 h 289"/>
                    <a:gd name="T14" fmla="*/ 170 w 170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70" h="289">
                      <a:moveTo>
                        <a:pt x="169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69" y="288"/>
                      </a:lnTo>
                    </a:path>
                  </a:pathLst>
                </a:custGeom>
                <a:noFill/>
                <a:ln w="19050" cap="rnd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161" name="Freeform 12"/>
                <p:cNvSpPr>
                  <a:spLocks/>
                </p:cNvSpPr>
                <p:nvPr/>
              </p:nvSpPr>
              <p:spPr bwMode="auto">
                <a:xfrm>
                  <a:off x="1460" y="1509"/>
                  <a:ext cx="171" cy="289"/>
                </a:xfrm>
                <a:custGeom>
                  <a:avLst/>
                  <a:gdLst>
                    <a:gd name="T0" fmla="*/ 0 w 171"/>
                    <a:gd name="T1" fmla="*/ 0 h 289"/>
                    <a:gd name="T2" fmla="*/ 170 w 171"/>
                    <a:gd name="T3" fmla="*/ 0 h 289"/>
                    <a:gd name="T4" fmla="*/ 170 w 171"/>
                    <a:gd name="T5" fmla="*/ 288 h 289"/>
                    <a:gd name="T6" fmla="*/ 0 w 171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71"/>
                    <a:gd name="T13" fmla="*/ 0 h 289"/>
                    <a:gd name="T14" fmla="*/ 171 w 171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71" h="289">
                      <a:moveTo>
                        <a:pt x="0" y="0"/>
                      </a:moveTo>
                      <a:lnTo>
                        <a:pt x="170" y="0"/>
                      </a:lnTo>
                      <a:lnTo>
                        <a:pt x="170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19050" cap="rnd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sp>
          <p:nvSpPr>
            <p:cNvPr id="48134" name="Rectangle 13"/>
            <p:cNvSpPr>
              <a:spLocks noChangeArrowheads="1"/>
            </p:cNvSpPr>
            <p:nvPr/>
          </p:nvSpPr>
          <p:spPr bwMode="auto">
            <a:xfrm>
              <a:off x="1996" y="1326"/>
              <a:ext cx="355" cy="137"/>
            </a:xfrm>
            <a:prstGeom prst="rect">
              <a:avLst/>
            </a:prstGeom>
            <a:noFill/>
            <a:ln w="1905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Reg</a:t>
              </a:r>
            </a:p>
          </p:txBody>
        </p:sp>
        <p:grpSp>
          <p:nvGrpSpPr>
            <p:cNvPr id="6" name="Group 14"/>
            <p:cNvGrpSpPr>
              <a:grpSpLocks/>
            </p:cNvGrpSpPr>
            <p:nvPr/>
          </p:nvGrpSpPr>
          <p:grpSpPr bwMode="auto">
            <a:xfrm>
              <a:off x="2031" y="1248"/>
              <a:ext cx="296" cy="289"/>
              <a:chOff x="1751" y="1509"/>
              <a:chExt cx="296" cy="289"/>
            </a:xfrm>
          </p:grpSpPr>
          <p:sp>
            <p:nvSpPr>
              <p:cNvPr id="48156" name="Freeform 15"/>
              <p:cNvSpPr>
                <a:spLocks/>
              </p:cNvSpPr>
              <p:nvPr/>
            </p:nvSpPr>
            <p:spPr bwMode="auto">
              <a:xfrm>
                <a:off x="1751" y="1509"/>
                <a:ext cx="149" cy="289"/>
              </a:xfrm>
              <a:custGeom>
                <a:avLst/>
                <a:gdLst>
                  <a:gd name="T0" fmla="*/ 148 w 149"/>
                  <a:gd name="T1" fmla="*/ 0 h 289"/>
                  <a:gd name="T2" fmla="*/ 0 w 149"/>
                  <a:gd name="T3" fmla="*/ 0 h 289"/>
                  <a:gd name="T4" fmla="*/ 0 w 149"/>
                  <a:gd name="T5" fmla="*/ 288 h 289"/>
                  <a:gd name="T6" fmla="*/ 148 w 149"/>
                  <a:gd name="T7" fmla="*/ 288 h 28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49"/>
                  <a:gd name="T13" fmla="*/ 0 h 289"/>
                  <a:gd name="T14" fmla="*/ 149 w 149"/>
                  <a:gd name="T15" fmla="*/ 289 h 28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49" h="289">
                    <a:moveTo>
                      <a:pt x="148" y="0"/>
                    </a:moveTo>
                    <a:lnTo>
                      <a:pt x="0" y="0"/>
                    </a:lnTo>
                    <a:lnTo>
                      <a:pt x="0" y="288"/>
                    </a:lnTo>
                    <a:lnTo>
                      <a:pt x="148" y="288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157" name="Freeform 16"/>
              <p:cNvSpPr>
                <a:spLocks/>
              </p:cNvSpPr>
              <p:nvPr/>
            </p:nvSpPr>
            <p:spPr bwMode="auto">
              <a:xfrm>
                <a:off x="1899" y="1509"/>
                <a:ext cx="148" cy="289"/>
              </a:xfrm>
              <a:custGeom>
                <a:avLst/>
                <a:gdLst>
                  <a:gd name="T0" fmla="*/ 0 w 148"/>
                  <a:gd name="T1" fmla="*/ 0 h 289"/>
                  <a:gd name="T2" fmla="*/ 147 w 148"/>
                  <a:gd name="T3" fmla="*/ 0 h 289"/>
                  <a:gd name="T4" fmla="*/ 147 w 148"/>
                  <a:gd name="T5" fmla="*/ 288 h 289"/>
                  <a:gd name="T6" fmla="*/ 0 w 148"/>
                  <a:gd name="T7" fmla="*/ 288 h 28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48"/>
                  <a:gd name="T13" fmla="*/ 0 h 289"/>
                  <a:gd name="T14" fmla="*/ 148 w 148"/>
                  <a:gd name="T15" fmla="*/ 289 h 28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48" h="289">
                    <a:moveTo>
                      <a:pt x="0" y="0"/>
                    </a:moveTo>
                    <a:lnTo>
                      <a:pt x="147" y="0"/>
                    </a:lnTo>
                    <a:lnTo>
                      <a:pt x="147" y="288"/>
                    </a:lnTo>
                    <a:lnTo>
                      <a:pt x="0" y="288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8136" name="Line 17"/>
            <p:cNvSpPr>
              <a:spLocks noChangeShapeType="1"/>
            </p:cNvSpPr>
            <p:nvPr/>
          </p:nvSpPr>
          <p:spPr bwMode="auto">
            <a:xfrm>
              <a:off x="1916" y="1392"/>
              <a:ext cx="11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37" name="Freeform 18"/>
            <p:cNvSpPr>
              <a:spLocks/>
            </p:cNvSpPr>
            <p:nvPr/>
          </p:nvSpPr>
          <p:spPr bwMode="auto">
            <a:xfrm>
              <a:off x="1960" y="1296"/>
              <a:ext cx="72" cy="97"/>
            </a:xfrm>
            <a:custGeom>
              <a:avLst/>
              <a:gdLst>
                <a:gd name="T0" fmla="*/ 0 w 48"/>
                <a:gd name="T1" fmla="*/ 96 h 97"/>
                <a:gd name="T2" fmla="*/ 0 w 48"/>
                <a:gd name="T3" fmla="*/ 0 h 97"/>
                <a:gd name="T4" fmla="*/ 31467 w 48"/>
                <a:gd name="T5" fmla="*/ 0 h 97"/>
                <a:gd name="T6" fmla="*/ 31467 w 48"/>
                <a:gd name="T7" fmla="*/ 0 h 9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8"/>
                <a:gd name="T13" fmla="*/ 0 h 97"/>
                <a:gd name="T14" fmla="*/ 48 w 48"/>
                <a:gd name="T15" fmla="*/ 97 h 9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8" h="97">
                  <a:moveTo>
                    <a:pt x="0" y="96"/>
                  </a:moveTo>
                  <a:lnTo>
                    <a:pt x="0" y="0"/>
                  </a:lnTo>
                  <a:lnTo>
                    <a:pt x="47" y="0"/>
                  </a:lnTo>
                </a:path>
              </a:pathLst>
            </a:custGeom>
            <a:noFill/>
            <a:ln w="19050" cap="rnd">
              <a:solidFill>
                <a:srgbClr val="00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138" name="Line 19"/>
            <p:cNvSpPr>
              <a:spLocks noChangeShapeType="1"/>
            </p:cNvSpPr>
            <p:nvPr/>
          </p:nvSpPr>
          <p:spPr bwMode="auto">
            <a:xfrm>
              <a:off x="2332" y="1296"/>
              <a:ext cx="157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39" name="Rectangle 20"/>
            <p:cNvSpPr>
              <a:spLocks noChangeArrowheads="1"/>
            </p:cNvSpPr>
            <p:nvPr/>
          </p:nvSpPr>
          <p:spPr bwMode="auto">
            <a:xfrm>
              <a:off x="2884" y="1307"/>
              <a:ext cx="313" cy="137"/>
            </a:xfrm>
            <a:prstGeom prst="rect">
              <a:avLst/>
            </a:prstGeom>
            <a:noFill/>
            <a:ln w="1905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DM</a:t>
              </a:r>
            </a:p>
          </p:txBody>
        </p:sp>
        <p:grpSp>
          <p:nvGrpSpPr>
            <p:cNvPr id="7" name="Group 21"/>
            <p:cNvGrpSpPr>
              <a:grpSpLocks/>
            </p:cNvGrpSpPr>
            <p:nvPr/>
          </p:nvGrpSpPr>
          <p:grpSpPr bwMode="auto">
            <a:xfrm>
              <a:off x="2880" y="1248"/>
              <a:ext cx="325" cy="289"/>
              <a:chOff x="2600" y="1509"/>
              <a:chExt cx="325" cy="289"/>
            </a:xfrm>
          </p:grpSpPr>
          <p:sp>
            <p:nvSpPr>
              <p:cNvPr id="48154" name="Freeform 22"/>
              <p:cNvSpPr>
                <a:spLocks/>
              </p:cNvSpPr>
              <p:nvPr/>
            </p:nvSpPr>
            <p:spPr bwMode="auto">
              <a:xfrm>
                <a:off x="2600" y="1509"/>
                <a:ext cx="162" cy="289"/>
              </a:xfrm>
              <a:custGeom>
                <a:avLst/>
                <a:gdLst>
                  <a:gd name="T0" fmla="*/ 161 w 162"/>
                  <a:gd name="T1" fmla="*/ 0 h 289"/>
                  <a:gd name="T2" fmla="*/ 0 w 162"/>
                  <a:gd name="T3" fmla="*/ 0 h 289"/>
                  <a:gd name="T4" fmla="*/ 0 w 162"/>
                  <a:gd name="T5" fmla="*/ 288 h 289"/>
                  <a:gd name="T6" fmla="*/ 161 w 162"/>
                  <a:gd name="T7" fmla="*/ 288 h 28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62"/>
                  <a:gd name="T13" fmla="*/ 0 h 289"/>
                  <a:gd name="T14" fmla="*/ 162 w 162"/>
                  <a:gd name="T15" fmla="*/ 289 h 28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62" h="289">
                    <a:moveTo>
                      <a:pt x="161" y="0"/>
                    </a:moveTo>
                    <a:lnTo>
                      <a:pt x="0" y="0"/>
                    </a:lnTo>
                    <a:lnTo>
                      <a:pt x="0" y="288"/>
                    </a:lnTo>
                    <a:lnTo>
                      <a:pt x="161" y="288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155" name="Freeform 23"/>
              <p:cNvSpPr>
                <a:spLocks/>
              </p:cNvSpPr>
              <p:nvPr/>
            </p:nvSpPr>
            <p:spPr bwMode="auto">
              <a:xfrm>
                <a:off x="2761" y="1509"/>
                <a:ext cx="164" cy="289"/>
              </a:xfrm>
              <a:custGeom>
                <a:avLst/>
                <a:gdLst>
                  <a:gd name="T0" fmla="*/ 0 w 164"/>
                  <a:gd name="T1" fmla="*/ 0 h 289"/>
                  <a:gd name="T2" fmla="*/ 163 w 164"/>
                  <a:gd name="T3" fmla="*/ 0 h 289"/>
                  <a:gd name="T4" fmla="*/ 163 w 164"/>
                  <a:gd name="T5" fmla="*/ 288 h 289"/>
                  <a:gd name="T6" fmla="*/ 0 w 164"/>
                  <a:gd name="T7" fmla="*/ 288 h 28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64"/>
                  <a:gd name="T13" fmla="*/ 0 h 289"/>
                  <a:gd name="T14" fmla="*/ 164 w 164"/>
                  <a:gd name="T15" fmla="*/ 289 h 28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64" h="289">
                    <a:moveTo>
                      <a:pt x="0" y="0"/>
                    </a:moveTo>
                    <a:lnTo>
                      <a:pt x="163" y="0"/>
                    </a:lnTo>
                    <a:lnTo>
                      <a:pt x="163" y="288"/>
                    </a:lnTo>
                    <a:lnTo>
                      <a:pt x="0" y="288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8141" name="Rectangle 24"/>
            <p:cNvSpPr>
              <a:spLocks noChangeArrowheads="1"/>
            </p:cNvSpPr>
            <p:nvPr/>
          </p:nvSpPr>
          <p:spPr bwMode="auto">
            <a:xfrm>
              <a:off x="3304" y="1307"/>
              <a:ext cx="355" cy="137"/>
            </a:xfrm>
            <a:prstGeom prst="rect">
              <a:avLst/>
            </a:prstGeom>
            <a:noFill/>
            <a:ln w="1905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Reg</a:t>
              </a:r>
            </a:p>
          </p:txBody>
        </p:sp>
        <p:grpSp>
          <p:nvGrpSpPr>
            <p:cNvPr id="8" name="Group 25"/>
            <p:cNvGrpSpPr>
              <a:grpSpLocks/>
            </p:cNvGrpSpPr>
            <p:nvPr/>
          </p:nvGrpSpPr>
          <p:grpSpPr bwMode="auto">
            <a:xfrm>
              <a:off x="3348" y="1248"/>
              <a:ext cx="284" cy="289"/>
              <a:chOff x="3068" y="1509"/>
              <a:chExt cx="284" cy="289"/>
            </a:xfrm>
          </p:grpSpPr>
          <p:sp>
            <p:nvSpPr>
              <p:cNvPr id="48152" name="Freeform 26"/>
              <p:cNvSpPr>
                <a:spLocks/>
              </p:cNvSpPr>
              <p:nvPr/>
            </p:nvSpPr>
            <p:spPr bwMode="auto">
              <a:xfrm>
                <a:off x="3068" y="1509"/>
                <a:ext cx="142" cy="289"/>
              </a:xfrm>
              <a:custGeom>
                <a:avLst/>
                <a:gdLst>
                  <a:gd name="T0" fmla="*/ 141 w 142"/>
                  <a:gd name="T1" fmla="*/ 0 h 289"/>
                  <a:gd name="T2" fmla="*/ 0 w 142"/>
                  <a:gd name="T3" fmla="*/ 0 h 289"/>
                  <a:gd name="T4" fmla="*/ 0 w 142"/>
                  <a:gd name="T5" fmla="*/ 288 h 289"/>
                  <a:gd name="T6" fmla="*/ 141 w 142"/>
                  <a:gd name="T7" fmla="*/ 288 h 28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42"/>
                  <a:gd name="T13" fmla="*/ 0 h 289"/>
                  <a:gd name="T14" fmla="*/ 142 w 142"/>
                  <a:gd name="T15" fmla="*/ 289 h 28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42" h="289">
                    <a:moveTo>
                      <a:pt x="141" y="0"/>
                    </a:moveTo>
                    <a:lnTo>
                      <a:pt x="0" y="0"/>
                    </a:lnTo>
                    <a:lnTo>
                      <a:pt x="0" y="288"/>
                    </a:lnTo>
                    <a:lnTo>
                      <a:pt x="141" y="288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153" name="Freeform 27"/>
              <p:cNvSpPr>
                <a:spLocks/>
              </p:cNvSpPr>
              <p:nvPr/>
            </p:nvSpPr>
            <p:spPr bwMode="auto">
              <a:xfrm>
                <a:off x="3209" y="1509"/>
                <a:ext cx="143" cy="289"/>
              </a:xfrm>
              <a:custGeom>
                <a:avLst/>
                <a:gdLst>
                  <a:gd name="T0" fmla="*/ 0 w 143"/>
                  <a:gd name="T1" fmla="*/ 0 h 289"/>
                  <a:gd name="T2" fmla="*/ 142 w 143"/>
                  <a:gd name="T3" fmla="*/ 0 h 289"/>
                  <a:gd name="T4" fmla="*/ 142 w 143"/>
                  <a:gd name="T5" fmla="*/ 288 h 289"/>
                  <a:gd name="T6" fmla="*/ 0 w 143"/>
                  <a:gd name="T7" fmla="*/ 288 h 28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43"/>
                  <a:gd name="T13" fmla="*/ 0 h 289"/>
                  <a:gd name="T14" fmla="*/ 143 w 143"/>
                  <a:gd name="T15" fmla="*/ 289 h 28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43" h="289">
                    <a:moveTo>
                      <a:pt x="0" y="0"/>
                    </a:moveTo>
                    <a:lnTo>
                      <a:pt x="142" y="0"/>
                    </a:lnTo>
                    <a:lnTo>
                      <a:pt x="142" y="288"/>
                    </a:lnTo>
                    <a:lnTo>
                      <a:pt x="0" y="288"/>
                    </a:lnTo>
                  </a:path>
                </a:pathLst>
              </a:custGeom>
              <a:noFill/>
              <a:ln w="19050" cap="rnd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8143" name="Line 28"/>
            <p:cNvSpPr>
              <a:spLocks noChangeShapeType="1"/>
            </p:cNvSpPr>
            <p:nvPr/>
          </p:nvSpPr>
          <p:spPr bwMode="auto">
            <a:xfrm>
              <a:off x="3201" y="1392"/>
              <a:ext cx="139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44" name="Line 29"/>
            <p:cNvSpPr>
              <a:spLocks noChangeShapeType="1"/>
            </p:cNvSpPr>
            <p:nvPr/>
          </p:nvSpPr>
          <p:spPr bwMode="auto">
            <a:xfrm>
              <a:off x="2717" y="1392"/>
              <a:ext cx="155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45" name="Line 30"/>
            <p:cNvSpPr>
              <a:spLocks noChangeShapeType="1"/>
            </p:cNvSpPr>
            <p:nvPr/>
          </p:nvSpPr>
          <p:spPr bwMode="auto">
            <a:xfrm>
              <a:off x="2332" y="1488"/>
              <a:ext cx="157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146" name="Line 31"/>
            <p:cNvSpPr>
              <a:spLocks noChangeShapeType="1"/>
            </p:cNvSpPr>
            <p:nvPr/>
          </p:nvSpPr>
          <p:spPr bwMode="auto">
            <a:xfrm>
              <a:off x="2416" y="1488"/>
              <a:ext cx="0" cy="192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147" name="Line 32"/>
            <p:cNvSpPr>
              <a:spLocks noChangeShapeType="1"/>
            </p:cNvSpPr>
            <p:nvPr/>
          </p:nvSpPr>
          <p:spPr bwMode="auto">
            <a:xfrm>
              <a:off x="2416" y="1680"/>
              <a:ext cx="336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148" name="Line 33"/>
            <p:cNvSpPr>
              <a:spLocks noChangeShapeType="1"/>
            </p:cNvSpPr>
            <p:nvPr/>
          </p:nvSpPr>
          <p:spPr bwMode="auto">
            <a:xfrm>
              <a:off x="2752" y="1392"/>
              <a:ext cx="0" cy="288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 type="arrow" w="med" len="med"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149" name="Line 34"/>
            <p:cNvSpPr>
              <a:spLocks noChangeShapeType="1"/>
            </p:cNvSpPr>
            <p:nvPr/>
          </p:nvSpPr>
          <p:spPr bwMode="auto">
            <a:xfrm flipH="1">
              <a:off x="2832" y="1392"/>
              <a:ext cx="0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150" name="Line 35"/>
            <p:cNvSpPr>
              <a:spLocks noChangeShapeType="1"/>
            </p:cNvSpPr>
            <p:nvPr/>
          </p:nvSpPr>
          <p:spPr bwMode="auto">
            <a:xfrm>
              <a:off x="2832" y="1632"/>
              <a:ext cx="432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151" name="Line 36"/>
            <p:cNvSpPr>
              <a:spLocks noChangeShapeType="1"/>
            </p:cNvSpPr>
            <p:nvPr/>
          </p:nvSpPr>
          <p:spPr bwMode="auto">
            <a:xfrm>
              <a:off x="3264" y="1392"/>
              <a:ext cx="0" cy="24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 type="arrow" w="med" len="med"/>
              <a:tailEnd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298" name="Rectangle 2" descr="20%"/>
          <p:cNvSpPr>
            <a:spLocks noChangeArrowheads="1"/>
          </p:cNvSpPr>
          <p:nvPr/>
        </p:nvSpPr>
        <p:spPr bwMode="auto">
          <a:xfrm>
            <a:off x="4624388" y="2117725"/>
            <a:ext cx="711200" cy="4267200"/>
          </a:xfrm>
          <a:prstGeom prst="rect">
            <a:avLst/>
          </a:prstGeom>
          <a:pattFill prst="pct20">
            <a:fgClr>
              <a:schemeClr val="accent1"/>
            </a:fgClr>
            <a:bgClr>
              <a:schemeClr val="bg1"/>
            </a:bgClr>
          </a:patt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60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50178" name="Rectangle 3"/>
          <p:cNvSpPr>
            <a:spLocks noGrp="1" noChangeArrowheads="1"/>
          </p:cNvSpPr>
          <p:nvPr>
            <p:ph type="title"/>
          </p:nvPr>
        </p:nvSpPr>
        <p:spPr>
          <a:xfrm>
            <a:off x="228600" y="152400"/>
            <a:ext cx="8610600" cy="762000"/>
          </a:xfrm>
        </p:spPr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Pipeline Diagram</a:t>
            </a:r>
          </a:p>
        </p:txBody>
      </p:sp>
      <p:sp>
        <p:nvSpPr>
          <p:cNvPr id="50179" name="Rectangle 4"/>
          <p:cNvSpPr>
            <a:spLocks noChangeArrowheads="1"/>
          </p:cNvSpPr>
          <p:nvPr/>
        </p:nvSpPr>
        <p:spPr bwMode="auto">
          <a:xfrm rot="-5400000">
            <a:off x="-403225" y="3679825"/>
            <a:ext cx="14478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>
                <a:solidFill>
                  <a:schemeClr val="tx1"/>
                </a:solidFill>
                <a:latin typeface="Calibri" charset="0"/>
              </a:rPr>
              <a:t>instructions</a:t>
            </a:r>
          </a:p>
        </p:txBody>
      </p:sp>
      <p:sp>
        <p:nvSpPr>
          <p:cNvPr id="50180" name="Line 5"/>
          <p:cNvSpPr>
            <a:spLocks noChangeShapeType="1"/>
          </p:cNvSpPr>
          <p:nvPr/>
        </p:nvSpPr>
        <p:spPr bwMode="auto">
          <a:xfrm>
            <a:off x="1385888" y="1774825"/>
            <a:ext cx="65452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1" name="Rectangle 6"/>
          <p:cNvSpPr>
            <a:spLocks noChangeArrowheads="1"/>
          </p:cNvSpPr>
          <p:nvPr/>
        </p:nvSpPr>
        <p:spPr bwMode="auto">
          <a:xfrm>
            <a:off x="3519488" y="1312863"/>
            <a:ext cx="20066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solidFill>
                  <a:srgbClr val="FFFFFF"/>
                </a:solidFill>
              </a14:hiddenFill>
            </a:ex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>
                <a:solidFill>
                  <a:schemeClr val="tx1"/>
                </a:solidFill>
                <a:latin typeface="Calibri" charset="0"/>
              </a:rPr>
              <a:t>time (clock cycles)</a:t>
            </a:r>
          </a:p>
        </p:txBody>
      </p:sp>
      <p:sp>
        <p:nvSpPr>
          <p:cNvPr id="50182" name="Line 11"/>
          <p:cNvSpPr>
            <a:spLocks noChangeShapeType="1"/>
          </p:cNvSpPr>
          <p:nvPr/>
        </p:nvSpPr>
        <p:spPr bwMode="auto">
          <a:xfrm>
            <a:off x="2438400" y="1901825"/>
            <a:ext cx="0" cy="447040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3" name="Line 12"/>
          <p:cNvSpPr>
            <a:spLocks noChangeShapeType="1"/>
          </p:cNvSpPr>
          <p:nvPr/>
        </p:nvSpPr>
        <p:spPr bwMode="auto">
          <a:xfrm>
            <a:off x="3170238" y="1901825"/>
            <a:ext cx="0" cy="447040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4" name="Line 13"/>
          <p:cNvSpPr>
            <a:spLocks noChangeShapeType="1"/>
          </p:cNvSpPr>
          <p:nvPr/>
        </p:nvSpPr>
        <p:spPr bwMode="auto">
          <a:xfrm>
            <a:off x="3892550" y="1901825"/>
            <a:ext cx="0" cy="447040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5" name="Line 14"/>
          <p:cNvSpPr>
            <a:spLocks noChangeShapeType="1"/>
          </p:cNvSpPr>
          <p:nvPr/>
        </p:nvSpPr>
        <p:spPr bwMode="auto">
          <a:xfrm>
            <a:off x="4614863" y="1901825"/>
            <a:ext cx="0" cy="447040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6" name="Line 15"/>
          <p:cNvSpPr>
            <a:spLocks noChangeShapeType="1"/>
          </p:cNvSpPr>
          <p:nvPr/>
        </p:nvSpPr>
        <p:spPr bwMode="auto">
          <a:xfrm>
            <a:off x="5310188" y="1901825"/>
            <a:ext cx="0" cy="447040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7" name="Line 16"/>
          <p:cNvSpPr>
            <a:spLocks noChangeShapeType="1"/>
          </p:cNvSpPr>
          <p:nvPr/>
        </p:nvSpPr>
        <p:spPr bwMode="auto">
          <a:xfrm>
            <a:off x="5995988" y="1901825"/>
            <a:ext cx="0" cy="447040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8" name="Line 17"/>
          <p:cNvSpPr>
            <a:spLocks noChangeShapeType="1"/>
          </p:cNvSpPr>
          <p:nvPr/>
        </p:nvSpPr>
        <p:spPr bwMode="auto">
          <a:xfrm>
            <a:off x="6681788" y="1901825"/>
            <a:ext cx="0" cy="447040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9" name="Line 18"/>
          <p:cNvSpPr>
            <a:spLocks noChangeShapeType="1"/>
          </p:cNvSpPr>
          <p:nvPr/>
        </p:nvSpPr>
        <p:spPr bwMode="auto">
          <a:xfrm>
            <a:off x="7367588" y="1901825"/>
            <a:ext cx="0" cy="447040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90" name="Line 20"/>
          <p:cNvSpPr>
            <a:spLocks noChangeShapeType="1"/>
          </p:cNvSpPr>
          <p:nvPr/>
        </p:nvSpPr>
        <p:spPr bwMode="auto">
          <a:xfrm>
            <a:off x="533400" y="1905000"/>
            <a:ext cx="0" cy="42846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2" name="Group 193"/>
          <p:cNvGrpSpPr>
            <a:grpSpLocks/>
          </p:cNvGrpSpPr>
          <p:nvPr/>
        </p:nvGrpSpPr>
        <p:grpSpPr bwMode="auto">
          <a:xfrm>
            <a:off x="533400" y="2151063"/>
            <a:ext cx="4733925" cy="838200"/>
            <a:chOff x="700158" y="2151062"/>
            <a:chExt cx="4733336" cy="838200"/>
          </a:xfrm>
        </p:grpSpPr>
        <p:sp>
          <p:nvSpPr>
            <p:cNvPr id="50333" name="Rectangle 7"/>
            <p:cNvSpPr>
              <a:spLocks noChangeArrowheads="1"/>
            </p:cNvSpPr>
            <p:nvPr/>
          </p:nvSpPr>
          <p:spPr bwMode="auto">
            <a:xfrm>
              <a:off x="700158" y="2227262"/>
              <a:ext cx="883349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alibri" charset="0"/>
                </a:rPr>
                <a:t>Inst 0</a:t>
              </a:r>
            </a:p>
          </p:txBody>
        </p:sp>
        <p:grpSp>
          <p:nvGrpSpPr>
            <p:cNvPr id="3" name="Group 21"/>
            <p:cNvGrpSpPr>
              <a:grpSpLocks/>
            </p:cNvGrpSpPr>
            <p:nvPr/>
          </p:nvGrpSpPr>
          <p:grpSpPr bwMode="auto">
            <a:xfrm>
              <a:off x="1982857" y="2151062"/>
              <a:ext cx="3450637" cy="838200"/>
              <a:chOff x="1554" y="1152"/>
              <a:chExt cx="2096" cy="528"/>
            </a:xfrm>
          </p:grpSpPr>
          <p:grpSp>
            <p:nvGrpSpPr>
              <p:cNvPr id="4" name="Group 22"/>
              <p:cNvGrpSpPr>
                <a:grpSpLocks/>
              </p:cNvGrpSpPr>
              <p:nvPr/>
            </p:nvGrpSpPr>
            <p:grpSpPr bwMode="auto">
              <a:xfrm>
                <a:off x="2496" y="1152"/>
                <a:ext cx="214" cy="481"/>
                <a:chOff x="2216" y="1413"/>
                <a:chExt cx="214" cy="481"/>
              </a:xfrm>
            </p:grpSpPr>
            <p:sp>
              <p:nvSpPr>
                <p:cNvPr id="50364" name="Freeform 23"/>
                <p:cNvSpPr>
                  <a:spLocks/>
                </p:cNvSpPr>
                <p:nvPr/>
              </p:nvSpPr>
              <p:spPr bwMode="auto">
                <a:xfrm>
                  <a:off x="2217" y="1413"/>
                  <a:ext cx="213" cy="481"/>
                </a:xfrm>
                <a:custGeom>
                  <a:avLst/>
                  <a:gdLst>
                    <a:gd name="T0" fmla="*/ 0 w 213"/>
                    <a:gd name="T1" fmla="*/ 320 h 481"/>
                    <a:gd name="T2" fmla="*/ 71 w 213"/>
                    <a:gd name="T3" fmla="*/ 240 h 481"/>
                    <a:gd name="T4" fmla="*/ 0 w 213"/>
                    <a:gd name="T5" fmla="*/ 160 h 481"/>
                    <a:gd name="T6" fmla="*/ 0 w 213"/>
                    <a:gd name="T7" fmla="*/ 0 h 481"/>
                    <a:gd name="T8" fmla="*/ 212 w 213"/>
                    <a:gd name="T9" fmla="*/ 160 h 481"/>
                    <a:gd name="T10" fmla="*/ 212 w 213"/>
                    <a:gd name="T11" fmla="*/ 320 h 481"/>
                    <a:gd name="T12" fmla="*/ 0 w 213"/>
                    <a:gd name="T13" fmla="*/ 480 h 481"/>
                    <a:gd name="T14" fmla="*/ 0 w 213"/>
                    <a:gd name="T15" fmla="*/ 320 h 481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213"/>
                    <a:gd name="T25" fmla="*/ 0 h 481"/>
                    <a:gd name="T26" fmla="*/ 213 w 213"/>
                    <a:gd name="T27" fmla="*/ 481 h 481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213" h="481">
                      <a:moveTo>
                        <a:pt x="0" y="320"/>
                      </a:moveTo>
                      <a:lnTo>
                        <a:pt x="71" y="240"/>
                      </a:lnTo>
                      <a:lnTo>
                        <a:pt x="0" y="160"/>
                      </a:lnTo>
                      <a:lnTo>
                        <a:pt x="0" y="0"/>
                      </a:lnTo>
                      <a:lnTo>
                        <a:pt x="212" y="160"/>
                      </a:lnTo>
                      <a:lnTo>
                        <a:pt x="212" y="320"/>
                      </a:lnTo>
                      <a:lnTo>
                        <a:pt x="0" y="480"/>
                      </a:lnTo>
                      <a:lnTo>
                        <a:pt x="0" y="320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365" name="Rectangle 24"/>
                <p:cNvSpPr>
                  <a:spLocks noChangeArrowheads="1"/>
                </p:cNvSpPr>
                <p:nvPr/>
              </p:nvSpPr>
              <p:spPr bwMode="auto">
                <a:xfrm rot="5400000">
                  <a:off x="2129" y="1541"/>
                  <a:ext cx="366" cy="1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400" b="1">
                      <a:solidFill>
                        <a:schemeClr val="tx1"/>
                      </a:solidFill>
                      <a:latin typeface="Calibri" charset="0"/>
                    </a:rPr>
                    <a:t>ALU</a:t>
                  </a:r>
                </a:p>
              </p:txBody>
            </p:sp>
          </p:grpSp>
          <p:grpSp>
            <p:nvGrpSpPr>
              <p:cNvPr id="5" name="Group 25"/>
              <p:cNvGrpSpPr>
                <a:grpSpLocks/>
              </p:cNvGrpSpPr>
              <p:nvPr/>
            </p:nvGrpSpPr>
            <p:grpSpPr bwMode="auto">
              <a:xfrm>
                <a:off x="1554" y="1248"/>
                <a:ext cx="357" cy="289"/>
                <a:chOff x="1274" y="1509"/>
                <a:chExt cx="357" cy="289"/>
              </a:xfrm>
            </p:grpSpPr>
            <p:sp>
              <p:nvSpPr>
                <p:cNvPr id="50360" name="Rectangle 26"/>
                <p:cNvSpPr>
                  <a:spLocks noChangeArrowheads="1"/>
                </p:cNvSpPr>
                <p:nvPr/>
              </p:nvSpPr>
              <p:spPr bwMode="auto">
                <a:xfrm>
                  <a:off x="1274" y="1511"/>
                  <a:ext cx="283" cy="1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400" b="1">
                      <a:solidFill>
                        <a:schemeClr val="tx1"/>
                      </a:solidFill>
                      <a:latin typeface="Calibri" charset="0"/>
                    </a:rPr>
                    <a:t>IM</a:t>
                  </a:r>
                </a:p>
              </p:txBody>
            </p:sp>
            <p:grpSp>
              <p:nvGrpSpPr>
                <p:cNvPr id="6" name="Group 27"/>
                <p:cNvGrpSpPr>
                  <a:grpSpLocks/>
                </p:cNvGrpSpPr>
                <p:nvPr/>
              </p:nvGrpSpPr>
              <p:grpSpPr bwMode="auto">
                <a:xfrm>
                  <a:off x="1291" y="1509"/>
                  <a:ext cx="340" cy="289"/>
                  <a:chOff x="1291" y="1509"/>
                  <a:chExt cx="340" cy="289"/>
                </a:xfrm>
              </p:grpSpPr>
              <p:sp>
                <p:nvSpPr>
                  <p:cNvPr id="50362" name="Freeform 28"/>
                  <p:cNvSpPr>
                    <a:spLocks/>
                  </p:cNvSpPr>
                  <p:nvPr/>
                </p:nvSpPr>
                <p:spPr bwMode="auto">
                  <a:xfrm>
                    <a:off x="1291" y="1509"/>
                    <a:ext cx="170" cy="289"/>
                  </a:xfrm>
                  <a:custGeom>
                    <a:avLst/>
                    <a:gdLst>
                      <a:gd name="T0" fmla="*/ 169 w 170"/>
                      <a:gd name="T1" fmla="*/ 0 h 289"/>
                      <a:gd name="T2" fmla="*/ 0 w 170"/>
                      <a:gd name="T3" fmla="*/ 0 h 289"/>
                      <a:gd name="T4" fmla="*/ 0 w 170"/>
                      <a:gd name="T5" fmla="*/ 288 h 289"/>
                      <a:gd name="T6" fmla="*/ 169 w 170"/>
                      <a:gd name="T7" fmla="*/ 288 h 28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70"/>
                      <a:gd name="T13" fmla="*/ 0 h 289"/>
                      <a:gd name="T14" fmla="*/ 170 w 170"/>
                      <a:gd name="T15" fmla="*/ 289 h 289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70" h="289">
                        <a:moveTo>
                          <a:pt x="169" y="0"/>
                        </a:moveTo>
                        <a:lnTo>
                          <a:pt x="0" y="0"/>
                        </a:lnTo>
                        <a:lnTo>
                          <a:pt x="0" y="288"/>
                        </a:lnTo>
                        <a:lnTo>
                          <a:pt x="169" y="288"/>
                        </a:lnTo>
                      </a:path>
                    </a:pathLst>
                  </a:custGeom>
                  <a:noFill/>
                  <a:ln w="25400" cap="rnd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0363" name="Freeform 29"/>
                  <p:cNvSpPr>
                    <a:spLocks/>
                  </p:cNvSpPr>
                  <p:nvPr/>
                </p:nvSpPr>
                <p:spPr bwMode="auto">
                  <a:xfrm>
                    <a:off x="1460" y="1509"/>
                    <a:ext cx="171" cy="289"/>
                  </a:xfrm>
                  <a:custGeom>
                    <a:avLst/>
                    <a:gdLst>
                      <a:gd name="T0" fmla="*/ 0 w 171"/>
                      <a:gd name="T1" fmla="*/ 0 h 289"/>
                      <a:gd name="T2" fmla="*/ 170 w 171"/>
                      <a:gd name="T3" fmla="*/ 0 h 289"/>
                      <a:gd name="T4" fmla="*/ 170 w 171"/>
                      <a:gd name="T5" fmla="*/ 288 h 289"/>
                      <a:gd name="T6" fmla="*/ 0 w 171"/>
                      <a:gd name="T7" fmla="*/ 288 h 28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71"/>
                      <a:gd name="T13" fmla="*/ 0 h 289"/>
                      <a:gd name="T14" fmla="*/ 171 w 171"/>
                      <a:gd name="T15" fmla="*/ 289 h 289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71" h="289">
                        <a:moveTo>
                          <a:pt x="0" y="0"/>
                        </a:moveTo>
                        <a:lnTo>
                          <a:pt x="170" y="0"/>
                        </a:lnTo>
                        <a:lnTo>
                          <a:pt x="170" y="288"/>
                        </a:lnTo>
                        <a:lnTo>
                          <a:pt x="0" y="288"/>
                        </a:lnTo>
                      </a:path>
                    </a:pathLst>
                  </a:custGeom>
                  <a:noFill/>
                  <a:ln w="25400" cap="rnd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50337" name="Rectangle 30"/>
              <p:cNvSpPr>
                <a:spLocks noChangeArrowheads="1"/>
              </p:cNvSpPr>
              <p:nvPr/>
            </p:nvSpPr>
            <p:spPr bwMode="auto">
              <a:xfrm>
                <a:off x="2012" y="1255"/>
                <a:ext cx="329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Reg</a:t>
                </a:r>
              </a:p>
            </p:txBody>
          </p:sp>
          <p:grpSp>
            <p:nvGrpSpPr>
              <p:cNvPr id="7" name="Group 31"/>
              <p:cNvGrpSpPr>
                <a:grpSpLocks/>
              </p:cNvGrpSpPr>
              <p:nvPr/>
            </p:nvGrpSpPr>
            <p:grpSpPr bwMode="auto">
              <a:xfrm>
                <a:off x="2031" y="1248"/>
                <a:ext cx="296" cy="289"/>
                <a:chOff x="1751" y="1509"/>
                <a:chExt cx="296" cy="289"/>
              </a:xfrm>
            </p:grpSpPr>
            <p:sp>
              <p:nvSpPr>
                <p:cNvPr id="50358" name="Freeform 32"/>
                <p:cNvSpPr>
                  <a:spLocks/>
                </p:cNvSpPr>
                <p:nvPr/>
              </p:nvSpPr>
              <p:spPr bwMode="auto">
                <a:xfrm>
                  <a:off x="1751" y="1509"/>
                  <a:ext cx="149" cy="289"/>
                </a:xfrm>
                <a:custGeom>
                  <a:avLst/>
                  <a:gdLst>
                    <a:gd name="T0" fmla="*/ 148 w 149"/>
                    <a:gd name="T1" fmla="*/ 0 h 289"/>
                    <a:gd name="T2" fmla="*/ 0 w 149"/>
                    <a:gd name="T3" fmla="*/ 0 h 289"/>
                    <a:gd name="T4" fmla="*/ 0 w 149"/>
                    <a:gd name="T5" fmla="*/ 288 h 289"/>
                    <a:gd name="T6" fmla="*/ 148 w 149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9"/>
                    <a:gd name="T13" fmla="*/ 0 h 289"/>
                    <a:gd name="T14" fmla="*/ 149 w 149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9" h="289">
                      <a:moveTo>
                        <a:pt x="148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48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359" name="Freeform 33"/>
                <p:cNvSpPr>
                  <a:spLocks/>
                </p:cNvSpPr>
                <p:nvPr/>
              </p:nvSpPr>
              <p:spPr bwMode="auto">
                <a:xfrm>
                  <a:off x="1899" y="1509"/>
                  <a:ext cx="148" cy="289"/>
                </a:xfrm>
                <a:custGeom>
                  <a:avLst/>
                  <a:gdLst>
                    <a:gd name="T0" fmla="*/ 0 w 148"/>
                    <a:gd name="T1" fmla="*/ 0 h 289"/>
                    <a:gd name="T2" fmla="*/ 147 w 148"/>
                    <a:gd name="T3" fmla="*/ 0 h 289"/>
                    <a:gd name="T4" fmla="*/ 147 w 148"/>
                    <a:gd name="T5" fmla="*/ 288 h 289"/>
                    <a:gd name="T6" fmla="*/ 0 w 148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8"/>
                    <a:gd name="T13" fmla="*/ 0 h 289"/>
                    <a:gd name="T14" fmla="*/ 148 w 148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8" h="289">
                      <a:moveTo>
                        <a:pt x="0" y="0"/>
                      </a:moveTo>
                      <a:lnTo>
                        <a:pt x="147" y="0"/>
                      </a:lnTo>
                      <a:lnTo>
                        <a:pt x="147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339" name="Line 34"/>
              <p:cNvSpPr>
                <a:spLocks noChangeShapeType="1"/>
              </p:cNvSpPr>
              <p:nvPr/>
            </p:nvSpPr>
            <p:spPr bwMode="auto">
              <a:xfrm>
                <a:off x="1916" y="1392"/>
                <a:ext cx="116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340" name="Line 36"/>
              <p:cNvSpPr>
                <a:spLocks noChangeShapeType="1"/>
              </p:cNvSpPr>
              <p:nvPr/>
            </p:nvSpPr>
            <p:spPr bwMode="auto">
              <a:xfrm>
                <a:off x="2332" y="1296"/>
                <a:ext cx="1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341" name="Rectangle 37"/>
              <p:cNvSpPr>
                <a:spLocks noChangeArrowheads="1"/>
              </p:cNvSpPr>
              <p:nvPr/>
            </p:nvSpPr>
            <p:spPr bwMode="auto">
              <a:xfrm>
                <a:off x="2829" y="1250"/>
                <a:ext cx="333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DM</a:t>
                </a:r>
              </a:p>
            </p:txBody>
          </p:sp>
          <p:grpSp>
            <p:nvGrpSpPr>
              <p:cNvPr id="8" name="Group 38"/>
              <p:cNvGrpSpPr>
                <a:grpSpLocks/>
              </p:cNvGrpSpPr>
              <p:nvPr/>
            </p:nvGrpSpPr>
            <p:grpSpPr bwMode="auto">
              <a:xfrm>
                <a:off x="2880" y="1248"/>
                <a:ext cx="325" cy="289"/>
                <a:chOff x="2600" y="1509"/>
                <a:chExt cx="325" cy="289"/>
              </a:xfrm>
            </p:grpSpPr>
            <p:sp>
              <p:nvSpPr>
                <p:cNvPr id="50356" name="Freeform 39"/>
                <p:cNvSpPr>
                  <a:spLocks/>
                </p:cNvSpPr>
                <p:nvPr/>
              </p:nvSpPr>
              <p:spPr bwMode="auto">
                <a:xfrm>
                  <a:off x="2600" y="1509"/>
                  <a:ext cx="162" cy="289"/>
                </a:xfrm>
                <a:custGeom>
                  <a:avLst/>
                  <a:gdLst>
                    <a:gd name="T0" fmla="*/ 161 w 162"/>
                    <a:gd name="T1" fmla="*/ 0 h 289"/>
                    <a:gd name="T2" fmla="*/ 0 w 162"/>
                    <a:gd name="T3" fmla="*/ 0 h 289"/>
                    <a:gd name="T4" fmla="*/ 0 w 162"/>
                    <a:gd name="T5" fmla="*/ 288 h 289"/>
                    <a:gd name="T6" fmla="*/ 161 w 162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62"/>
                    <a:gd name="T13" fmla="*/ 0 h 289"/>
                    <a:gd name="T14" fmla="*/ 162 w 162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62" h="289">
                      <a:moveTo>
                        <a:pt x="161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61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357" name="Freeform 40"/>
                <p:cNvSpPr>
                  <a:spLocks/>
                </p:cNvSpPr>
                <p:nvPr/>
              </p:nvSpPr>
              <p:spPr bwMode="auto">
                <a:xfrm>
                  <a:off x="2761" y="1509"/>
                  <a:ext cx="164" cy="289"/>
                </a:xfrm>
                <a:custGeom>
                  <a:avLst/>
                  <a:gdLst>
                    <a:gd name="T0" fmla="*/ 0 w 164"/>
                    <a:gd name="T1" fmla="*/ 0 h 289"/>
                    <a:gd name="T2" fmla="*/ 163 w 164"/>
                    <a:gd name="T3" fmla="*/ 0 h 289"/>
                    <a:gd name="T4" fmla="*/ 163 w 164"/>
                    <a:gd name="T5" fmla="*/ 288 h 289"/>
                    <a:gd name="T6" fmla="*/ 0 w 164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64"/>
                    <a:gd name="T13" fmla="*/ 0 h 289"/>
                    <a:gd name="T14" fmla="*/ 164 w 164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64" h="289">
                      <a:moveTo>
                        <a:pt x="0" y="0"/>
                      </a:moveTo>
                      <a:lnTo>
                        <a:pt x="163" y="0"/>
                      </a:lnTo>
                      <a:lnTo>
                        <a:pt x="163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343" name="Rectangle 41"/>
              <p:cNvSpPr>
                <a:spLocks noChangeArrowheads="1"/>
              </p:cNvSpPr>
              <p:nvPr/>
            </p:nvSpPr>
            <p:spPr bwMode="auto">
              <a:xfrm>
                <a:off x="3321" y="1250"/>
                <a:ext cx="329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Reg</a:t>
                </a:r>
              </a:p>
            </p:txBody>
          </p:sp>
          <p:grpSp>
            <p:nvGrpSpPr>
              <p:cNvPr id="9" name="Group 42"/>
              <p:cNvGrpSpPr>
                <a:grpSpLocks/>
              </p:cNvGrpSpPr>
              <p:nvPr/>
            </p:nvGrpSpPr>
            <p:grpSpPr bwMode="auto">
              <a:xfrm>
                <a:off x="3348" y="1248"/>
                <a:ext cx="284" cy="289"/>
                <a:chOff x="3068" y="1509"/>
                <a:chExt cx="284" cy="289"/>
              </a:xfrm>
            </p:grpSpPr>
            <p:sp>
              <p:nvSpPr>
                <p:cNvPr id="50354" name="Freeform 43"/>
                <p:cNvSpPr>
                  <a:spLocks/>
                </p:cNvSpPr>
                <p:nvPr/>
              </p:nvSpPr>
              <p:spPr bwMode="auto">
                <a:xfrm>
                  <a:off x="3068" y="1509"/>
                  <a:ext cx="142" cy="289"/>
                </a:xfrm>
                <a:custGeom>
                  <a:avLst/>
                  <a:gdLst>
                    <a:gd name="T0" fmla="*/ 141 w 142"/>
                    <a:gd name="T1" fmla="*/ 0 h 289"/>
                    <a:gd name="T2" fmla="*/ 0 w 142"/>
                    <a:gd name="T3" fmla="*/ 0 h 289"/>
                    <a:gd name="T4" fmla="*/ 0 w 142"/>
                    <a:gd name="T5" fmla="*/ 288 h 289"/>
                    <a:gd name="T6" fmla="*/ 141 w 142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2"/>
                    <a:gd name="T13" fmla="*/ 0 h 289"/>
                    <a:gd name="T14" fmla="*/ 142 w 142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2" h="289">
                      <a:moveTo>
                        <a:pt x="141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41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355" name="Freeform 44"/>
                <p:cNvSpPr>
                  <a:spLocks/>
                </p:cNvSpPr>
                <p:nvPr/>
              </p:nvSpPr>
              <p:spPr bwMode="auto">
                <a:xfrm>
                  <a:off x="3209" y="1509"/>
                  <a:ext cx="143" cy="289"/>
                </a:xfrm>
                <a:custGeom>
                  <a:avLst/>
                  <a:gdLst>
                    <a:gd name="T0" fmla="*/ 0 w 143"/>
                    <a:gd name="T1" fmla="*/ 0 h 289"/>
                    <a:gd name="T2" fmla="*/ 142 w 143"/>
                    <a:gd name="T3" fmla="*/ 0 h 289"/>
                    <a:gd name="T4" fmla="*/ 142 w 143"/>
                    <a:gd name="T5" fmla="*/ 288 h 289"/>
                    <a:gd name="T6" fmla="*/ 0 w 143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3"/>
                    <a:gd name="T13" fmla="*/ 0 h 289"/>
                    <a:gd name="T14" fmla="*/ 143 w 143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3" h="289">
                      <a:moveTo>
                        <a:pt x="0" y="0"/>
                      </a:moveTo>
                      <a:lnTo>
                        <a:pt x="142" y="0"/>
                      </a:lnTo>
                      <a:lnTo>
                        <a:pt x="142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345" name="Line 45"/>
              <p:cNvSpPr>
                <a:spLocks noChangeShapeType="1"/>
              </p:cNvSpPr>
              <p:nvPr/>
            </p:nvSpPr>
            <p:spPr bwMode="auto">
              <a:xfrm>
                <a:off x="3201" y="1392"/>
                <a:ext cx="139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346" name="Line 46"/>
              <p:cNvSpPr>
                <a:spLocks noChangeShapeType="1"/>
              </p:cNvSpPr>
              <p:nvPr/>
            </p:nvSpPr>
            <p:spPr bwMode="auto">
              <a:xfrm>
                <a:off x="2717" y="1392"/>
                <a:ext cx="155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347" name="Line 47"/>
              <p:cNvSpPr>
                <a:spLocks noChangeShapeType="1"/>
              </p:cNvSpPr>
              <p:nvPr/>
            </p:nvSpPr>
            <p:spPr bwMode="auto">
              <a:xfrm>
                <a:off x="2332" y="1488"/>
                <a:ext cx="1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348" name="Line 48"/>
              <p:cNvSpPr>
                <a:spLocks noChangeShapeType="1"/>
              </p:cNvSpPr>
              <p:nvPr/>
            </p:nvSpPr>
            <p:spPr bwMode="auto">
              <a:xfrm>
                <a:off x="2416" y="1488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349" name="Line 49"/>
              <p:cNvSpPr>
                <a:spLocks noChangeShapeType="1"/>
              </p:cNvSpPr>
              <p:nvPr/>
            </p:nvSpPr>
            <p:spPr bwMode="auto">
              <a:xfrm>
                <a:off x="2416" y="1680"/>
                <a:ext cx="33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350" name="Line 50"/>
              <p:cNvSpPr>
                <a:spLocks noChangeShapeType="1"/>
              </p:cNvSpPr>
              <p:nvPr/>
            </p:nvSpPr>
            <p:spPr bwMode="auto">
              <a:xfrm>
                <a:off x="2752" y="1392"/>
                <a:ext cx="0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351" name="Line 51"/>
              <p:cNvSpPr>
                <a:spLocks noChangeShapeType="1"/>
              </p:cNvSpPr>
              <p:nvPr/>
            </p:nvSpPr>
            <p:spPr bwMode="auto">
              <a:xfrm flipH="1">
                <a:off x="2832" y="1392"/>
                <a:ext cx="0" cy="2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352" name="Line 52"/>
              <p:cNvSpPr>
                <a:spLocks noChangeShapeType="1"/>
              </p:cNvSpPr>
              <p:nvPr/>
            </p:nvSpPr>
            <p:spPr bwMode="auto">
              <a:xfrm>
                <a:off x="2832" y="1632"/>
                <a:ext cx="43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353" name="Line 53"/>
              <p:cNvSpPr>
                <a:spLocks noChangeShapeType="1"/>
              </p:cNvSpPr>
              <p:nvPr/>
            </p:nvSpPr>
            <p:spPr bwMode="auto">
              <a:xfrm>
                <a:off x="3264" y="1392"/>
                <a:ext cx="0" cy="2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0" name="Group 189"/>
          <p:cNvGrpSpPr>
            <a:grpSpLocks/>
          </p:cNvGrpSpPr>
          <p:nvPr/>
        </p:nvGrpSpPr>
        <p:grpSpPr bwMode="auto">
          <a:xfrm>
            <a:off x="533400" y="2989263"/>
            <a:ext cx="5419725" cy="838200"/>
            <a:chOff x="700158" y="2989262"/>
            <a:chExt cx="5419136" cy="838200"/>
          </a:xfrm>
        </p:grpSpPr>
        <p:sp>
          <p:nvSpPr>
            <p:cNvPr id="50300" name="Rectangle 8"/>
            <p:cNvSpPr>
              <a:spLocks noChangeArrowheads="1"/>
            </p:cNvSpPr>
            <p:nvPr/>
          </p:nvSpPr>
          <p:spPr bwMode="auto">
            <a:xfrm>
              <a:off x="700158" y="3065462"/>
              <a:ext cx="883349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alibri" charset="0"/>
                </a:rPr>
                <a:t>Inst 1</a:t>
              </a:r>
            </a:p>
          </p:txBody>
        </p:sp>
        <p:grpSp>
          <p:nvGrpSpPr>
            <p:cNvPr id="11" name="Group 54"/>
            <p:cNvGrpSpPr>
              <a:grpSpLocks/>
            </p:cNvGrpSpPr>
            <p:nvPr/>
          </p:nvGrpSpPr>
          <p:grpSpPr bwMode="auto">
            <a:xfrm>
              <a:off x="2668657" y="2989262"/>
              <a:ext cx="3450637" cy="838200"/>
              <a:chOff x="1554" y="1152"/>
              <a:chExt cx="2096" cy="528"/>
            </a:xfrm>
          </p:grpSpPr>
          <p:grpSp>
            <p:nvGrpSpPr>
              <p:cNvPr id="12" name="Group 55"/>
              <p:cNvGrpSpPr>
                <a:grpSpLocks/>
              </p:cNvGrpSpPr>
              <p:nvPr/>
            </p:nvGrpSpPr>
            <p:grpSpPr bwMode="auto">
              <a:xfrm>
                <a:off x="2496" y="1152"/>
                <a:ext cx="214" cy="481"/>
                <a:chOff x="2216" y="1413"/>
                <a:chExt cx="214" cy="481"/>
              </a:xfrm>
            </p:grpSpPr>
            <p:sp>
              <p:nvSpPr>
                <p:cNvPr id="50331" name="Freeform 56"/>
                <p:cNvSpPr>
                  <a:spLocks/>
                </p:cNvSpPr>
                <p:nvPr/>
              </p:nvSpPr>
              <p:spPr bwMode="auto">
                <a:xfrm>
                  <a:off x="2217" y="1413"/>
                  <a:ext cx="213" cy="481"/>
                </a:xfrm>
                <a:custGeom>
                  <a:avLst/>
                  <a:gdLst>
                    <a:gd name="T0" fmla="*/ 0 w 213"/>
                    <a:gd name="T1" fmla="*/ 320 h 481"/>
                    <a:gd name="T2" fmla="*/ 71 w 213"/>
                    <a:gd name="T3" fmla="*/ 240 h 481"/>
                    <a:gd name="T4" fmla="*/ 0 w 213"/>
                    <a:gd name="T5" fmla="*/ 160 h 481"/>
                    <a:gd name="T6" fmla="*/ 0 w 213"/>
                    <a:gd name="T7" fmla="*/ 0 h 481"/>
                    <a:gd name="T8" fmla="*/ 212 w 213"/>
                    <a:gd name="T9" fmla="*/ 160 h 481"/>
                    <a:gd name="T10" fmla="*/ 212 w 213"/>
                    <a:gd name="T11" fmla="*/ 320 h 481"/>
                    <a:gd name="T12" fmla="*/ 0 w 213"/>
                    <a:gd name="T13" fmla="*/ 480 h 481"/>
                    <a:gd name="T14" fmla="*/ 0 w 213"/>
                    <a:gd name="T15" fmla="*/ 320 h 481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213"/>
                    <a:gd name="T25" fmla="*/ 0 h 481"/>
                    <a:gd name="T26" fmla="*/ 213 w 213"/>
                    <a:gd name="T27" fmla="*/ 481 h 481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213" h="481">
                      <a:moveTo>
                        <a:pt x="0" y="320"/>
                      </a:moveTo>
                      <a:lnTo>
                        <a:pt x="71" y="240"/>
                      </a:lnTo>
                      <a:lnTo>
                        <a:pt x="0" y="160"/>
                      </a:lnTo>
                      <a:lnTo>
                        <a:pt x="0" y="0"/>
                      </a:lnTo>
                      <a:lnTo>
                        <a:pt x="212" y="160"/>
                      </a:lnTo>
                      <a:lnTo>
                        <a:pt x="212" y="320"/>
                      </a:lnTo>
                      <a:lnTo>
                        <a:pt x="0" y="480"/>
                      </a:lnTo>
                      <a:lnTo>
                        <a:pt x="0" y="320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332" name="Rectangle 57"/>
                <p:cNvSpPr>
                  <a:spLocks noChangeArrowheads="1"/>
                </p:cNvSpPr>
                <p:nvPr/>
              </p:nvSpPr>
              <p:spPr bwMode="auto">
                <a:xfrm rot="5400000">
                  <a:off x="2129" y="1541"/>
                  <a:ext cx="366" cy="1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400" b="1">
                      <a:solidFill>
                        <a:schemeClr val="tx1"/>
                      </a:solidFill>
                      <a:latin typeface="Calibri" charset="0"/>
                    </a:rPr>
                    <a:t>ALU</a:t>
                  </a:r>
                </a:p>
              </p:txBody>
            </p:sp>
          </p:grpSp>
          <p:grpSp>
            <p:nvGrpSpPr>
              <p:cNvPr id="13" name="Group 58"/>
              <p:cNvGrpSpPr>
                <a:grpSpLocks/>
              </p:cNvGrpSpPr>
              <p:nvPr/>
            </p:nvGrpSpPr>
            <p:grpSpPr bwMode="auto">
              <a:xfrm>
                <a:off x="1554" y="1248"/>
                <a:ext cx="357" cy="289"/>
                <a:chOff x="1274" y="1509"/>
                <a:chExt cx="357" cy="289"/>
              </a:xfrm>
            </p:grpSpPr>
            <p:sp>
              <p:nvSpPr>
                <p:cNvPr id="50327" name="Rectangle 59"/>
                <p:cNvSpPr>
                  <a:spLocks noChangeArrowheads="1"/>
                </p:cNvSpPr>
                <p:nvPr/>
              </p:nvSpPr>
              <p:spPr bwMode="auto">
                <a:xfrm>
                  <a:off x="1274" y="1511"/>
                  <a:ext cx="283" cy="1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400" b="1">
                      <a:solidFill>
                        <a:schemeClr val="tx1"/>
                      </a:solidFill>
                      <a:latin typeface="Calibri" charset="0"/>
                    </a:rPr>
                    <a:t>IM</a:t>
                  </a:r>
                </a:p>
              </p:txBody>
            </p:sp>
            <p:grpSp>
              <p:nvGrpSpPr>
                <p:cNvPr id="14" name="Group 60"/>
                <p:cNvGrpSpPr>
                  <a:grpSpLocks/>
                </p:cNvGrpSpPr>
                <p:nvPr/>
              </p:nvGrpSpPr>
              <p:grpSpPr bwMode="auto">
                <a:xfrm>
                  <a:off x="1291" y="1509"/>
                  <a:ext cx="340" cy="289"/>
                  <a:chOff x="1291" y="1509"/>
                  <a:chExt cx="340" cy="289"/>
                </a:xfrm>
              </p:grpSpPr>
              <p:sp>
                <p:nvSpPr>
                  <p:cNvPr id="50329" name="Freeform 61"/>
                  <p:cNvSpPr>
                    <a:spLocks/>
                  </p:cNvSpPr>
                  <p:nvPr/>
                </p:nvSpPr>
                <p:spPr bwMode="auto">
                  <a:xfrm>
                    <a:off x="1291" y="1509"/>
                    <a:ext cx="170" cy="289"/>
                  </a:xfrm>
                  <a:custGeom>
                    <a:avLst/>
                    <a:gdLst>
                      <a:gd name="T0" fmla="*/ 169 w 170"/>
                      <a:gd name="T1" fmla="*/ 0 h 289"/>
                      <a:gd name="T2" fmla="*/ 0 w 170"/>
                      <a:gd name="T3" fmla="*/ 0 h 289"/>
                      <a:gd name="T4" fmla="*/ 0 w 170"/>
                      <a:gd name="T5" fmla="*/ 288 h 289"/>
                      <a:gd name="T6" fmla="*/ 169 w 170"/>
                      <a:gd name="T7" fmla="*/ 288 h 28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70"/>
                      <a:gd name="T13" fmla="*/ 0 h 289"/>
                      <a:gd name="T14" fmla="*/ 170 w 170"/>
                      <a:gd name="T15" fmla="*/ 289 h 289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70" h="289">
                        <a:moveTo>
                          <a:pt x="169" y="0"/>
                        </a:moveTo>
                        <a:lnTo>
                          <a:pt x="0" y="0"/>
                        </a:lnTo>
                        <a:lnTo>
                          <a:pt x="0" y="288"/>
                        </a:lnTo>
                        <a:lnTo>
                          <a:pt x="169" y="288"/>
                        </a:lnTo>
                      </a:path>
                    </a:pathLst>
                  </a:custGeom>
                  <a:noFill/>
                  <a:ln w="25400" cap="rnd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0330" name="Freeform 62"/>
                  <p:cNvSpPr>
                    <a:spLocks/>
                  </p:cNvSpPr>
                  <p:nvPr/>
                </p:nvSpPr>
                <p:spPr bwMode="auto">
                  <a:xfrm>
                    <a:off x="1460" y="1509"/>
                    <a:ext cx="171" cy="289"/>
                  </a:xfrm>
                  <a:custGeom>
                    <a:avLst/>
                    <a:gdLst>
                      <a:gd name="T0" fmla="*/ 0 w 171"/>
                      <a:gd name="T1" fmla="*/ 0 h 289"/>
                      <a:gd name="T2" fmla="*/ 170 w 171"/>
                      <a:gd name="T3" fmla="*/ 0 h 289"/>
                      <a:gd name="T4" fmla="*/ 170 w 171"/>
                      <a:gd name="T5" fmla="*/ 288 h 289"/>
                      <a:gd name="T6" fmla="*/ 0 w 171"/>
                      <a:gd name="T7" fmla="*/ 288 h 28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71"/>
                      <a:gd name="T13" fmla="*/ 0 h 289"/>
                      <a:gd name="T14" fmla="*/ 171 w 171"/>
                      <a:gd name="T15" fmla="*/ 289 h 289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71" h="289">
                        <a:moveTo>
                          <a:pt x="0" y="0"/>
                        </a:moveTo>
                        <a:lnTo>
                          <a:pt x="170" y="0"/>
                        </a:lnTo>
                        <a:lnTo>
                          <a:pt x="170" y="288"/>
                        </a:lnTo>
                        <a:lnTo>
                          <a:pt x="0" y="288"/>
                        </a:lnTo>
                      </a:path>
                    </a:pathLst>
                  </a:custGeom>
                  <a:noFill/>
                  <a:ln w="25400" cap="rnd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50304" name="Rectangle 63"/>
              <p:cNvSpPr>
                <a:spLocks noChangeArrowheads="1"/>
              </p:cNvSpPr>
              <p:nvPr/>
            </p:nvSpPr>
            <p:spPr bwMode="auto">
              <a:xfrm>
                <a:off x="2012" y="1255"/>
                <a:ext cx="329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Reg</a:t>
                </a:r>
              </a:p>
            </p:txBody>
          </p:sp>
          <p:grpSp>
            <p:nvGrpSpPr>
              <p:cNvPr id="15" name="Group 64"/>
              <p:cNvGrpSpPr>
                <a:grpSpLocks/>
              </p:cNvGrpSpPr>
              <p:nvPr/>
            </p:nvGrpSpPr>
            <p:grpSpPr bwMode="auto">
              <a:xfrm>
                <a:off x="2031" y="1248"/>
                <a:ext cx="296" cy="289"/>
                <a:chOff x="1751" y="1509"/>
                <a:chExt cx="296" cy="289"/>
              </a:xfrm>
            </p:grpSpPr>
            <p:sp>
              <p:nvSpPr>
                <p:cNvPr id="50325" name="Freeform 65"/>
                <p:cNvSpPr>
                  <a:spLocks/>
                </p:cNvSpPr>
                <p:nvPr/>
              </p:nvSpPr>
              <p:spPr bwMode="auto">
                <a:xfrm>
                  <a:off x="1751" y="1509"/>
                  <a:ext cx="149" cy="289"/>
                </a:xfrm>
                <a:custGeom>
                  <a:avLst/>
                  <a:gdLst>
                    <a:gd name="T0" fmla="*/ 148 w 149"/>
                    <a:gd name="T1" fmla="*/ 0 h 289"/>
                    <a:gd name="T2" fmla="*/ 0 w 149"/>
                    <a:gd name="T3" fmla="*/ 0 h 289"/>
                    <a:gd name="T4" fmla="*/ 0 w 149"/>
                    <a:gd name="T5" fmla="*/ 288 h 289"/>
                    <a:gd name="T6" fmla="*/ 148 w 149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9"/>
                    <a:gd name="T13" fmla="*/ 0 h 289"/>
                    <a:gd name="T14" fmla="*/ 149 w 149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9" h="289">
                      <a:moveTo>
                        <a:pt x="148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48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326" name="Freeform 66"/>
                <p:cNvSpPr>
                  <a:spLocks/>
                </p:cNvSpPr>
                <p:nvPr/>
              </p:nvSpPr>
              <p:spPr bwMode="auto">
                <a:xfrm>
                  <a:off x="1899" y="1509"/>
                  <a:ext cx="148" cy="289"/>
                </a:xfrm>
                <a:custGeom>
                  <a:avLst/>
                  <a:gdLst>
                    <a:gd name="T0" fmla="*/ 0 w 148"/>
                    <a:gd name="T1" fmla="*/ 0 h 289"/>
                    <a:gd name="T2" fmla="*/ 147 w 148"/>
                    <a:gd name="T3" fmla="*/ 0 h 289"/>
                    <a:gd name="T4" fmla="*/ 147 w 148"/>
                    <a:gd name="T5" fmla="*/ 288 h 289"/>
                    <a:gd name="T6" fmla="*/ 0 w 148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8"/>
                    <a:gd name="T13" fmla="*/ 0 h 289"/>
                    <a:gd name="T14" fmla="*/ 148 w 148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8" h="289">
                      <a:moveTo>
                        <a:pt x="0" y="0"/>
                      </a:moveTo>
                      <a:lnTo>
                        <a:pt x="147" y="0"/>
                      </a:lnTo>
                      <a:lnTo>
                        <a:pt x="147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306" name="Line 67"/>
              <p:cNvSpPr>
                <a:spLocks noChangeShapeType="1"/>
              </p:cNvSpPr>
              <p:nvPr/>
            </p:nvSpPr>
            <p:spPr bwMode="auto">
              <a:xfrm>
                <a:off x="1916" y="1392"/>
                <a:ext cx="116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307" name="Line 69"/>
              <p:cNvSpPr>
                <a:spLocks noChangeShapeType="1"/>
              </p:cNvSpPr>
              <p:nvPr/>
            </p:nvSpPr>
            <p:spPr bwMode="auto">
              <a:xfrm>
                <a:off x="2332" y="1296"/>
                <a:ext cx="1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308" name="Rectangle 70"/>
              <p:cNvSpPr>
                <a:spLocks noChangeArrowheads="1"/>
              </p:cNvSpPr>
              <p:nvPr/>
            </p:nvSpPr>
            <p:spPr bwMode="auto">
              <a:xfrm>
                <a:off x="2829" y="1250"/>
                <a:ext cx="333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DM</a:t>
                </a:r>
              </a:p>
            </p:txBody>
          </p:sp>
          <p:grpSp>
            <p:nvGrpSpPr>
              <p:cNvPr id="16" name="Group 71"/>
              <p:cNvGrpSpPr>
                <a:grpSpLocks/>
              </p:cNvGrpSpPr>
              <p:nvPr/>
            </p:nvGrpSpPr>
            <p:grpSpPr bwMode="auto">
              <a:xfrm>
                <a:off x="2880" y="1248"/>
                <a:ext cx="325" cy="289"/>
                <a:chOff x="2600" y="1509"/>
                <a:chExt cx="325" cy="289"/>
              </a:xfrm>
            </p:grpSpPr>
            <p:sp>
              <p:nvSpPr>
                <p:cNvPr id="50323" name="Freeform 72"/>
                <p:cNvSpPr>
                  <a:spLocks/>
                </p:cNvSpPr>
                <p:nvPr/>
              </p:nvSpPr>
              <p:spPr bwMode="auto">
                <a:xfrm>
                  <a:off x="2600" y="1509"/>
                  <a:ext cx="162" cy="289"/>
                </a:xfrm>
                <a:custGeom>
                  <a:avLst/>
                  <a:gdLst>
                    <a:gd name="T0" fmla="*/ 161 w 162"/>
                    <a:gd name="T1" fmla="*/ 0 h 289"/>
                    <a:gd name="T2" fmla="*/ 0 w 162"/>
                    <a:gd name="T3" fmla="*/ 0 h 289"/>
                    <a:gd name="T4" fmla="*/ 0 w 162"/>
                    <a:gd name="T5" fmla="*/ 288 h 289"/>
                    <a:gd name="T6" fmla="*/ 161 w 162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62"/>
                    <a:gd name="T13" fmla="*/ 0 h 289"/>
                    <a:gd name="T14" fmla="*/ 162 w 162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62" h="289">
                      <a:moveTo>
                        <a:pt x="161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61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324" name="Freeform 73"/>
                <p:cNvSpPr>
                  <a:spLocks/>
                </p:cNvSpPr>
                <p:nvPr/>
              </p:nvSpPr>
              <p:spPr bwMode="auto">
                <a:xfrm>
                  <a:off x="2761" y="1509"/>
                  <a:ext cx="164" cy="289"/>
                </a:xfrm>
                <a:custGeom>
                  <a:avLst/>
                  <a:gdLst>
                    <a:gd name="T0" fmla="*/ 0 w 164"/>
                    <a:gd name="T1" fmla="*/ 0 h 289"/>
                    <a:gd name="T2" fmla="*/ 163 w 164"/>
                    <a:gd name="T3" fmla="*/ 0 h 289"/>
                    <a:gd name="T4" fmla="*/ 163 w 164"/>
                    <a:gd name="T5" fmla="*/ 288 h 289"/>
                    <a:gd name="T6" fmla="*/ 0 w 164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64"/>
                    <a:gd name="T13" fmla="*/ 0 h 289"/>
                    <a:gd name="T14" fmla="*/ 164 w 164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64" h="289">
                      <a:moveTo>
                        <a:pt x="0" y="0"/>
                      </a:moveTo>
                      <a:lnTo>
                        <a:pt x="163" y="0"/>
                      </a:lnTo>
                      <a:lnTo>
                        <a:pt x="163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310" name="Rectangle 74"/>
              <p:cNvSpPr>
                <a:spLocks noChangeArrowheads="1"/>
              </p:cNvSpPr>
              <p:nvPr/>
            </p:nvSpPr>
            <p:spPr bwMode="auto">
              <a:xfrm>
                <a:off x="3321" y="1250"/>
                <a:ext cx="329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Reg</a:t>
                </a:r>
              </a:p>
            </p:txBody>
          </p:sp>
          <p:grpSp>
            <p:nvGrpSpPr>
              <p:cNvPr id="17" name="Group 75"/>
              <p:cNvGrpSpPr>
                <a:grpSpLocks/>
              </p:cNvGrpSpPr>
              <p:nvPr/>
            </p:nvGrpSpPr>
            <p:grpSpPr bwMode="auto">
              <a:xfrm>
                <a:off x="3348" y="1248"/>
                <a:ext cx="284" cy="289"/>
                <a:chOff x="3068" y="1509"/>
                <a:chExt cx="284" cy="289"/>
              </a:xfrm>
            </p:grpSpPr>
            <p:sp>
              <p:nvSpPr>
                <p:cNvPr id="50321" name="Freeform 76"/>
                <p:cNvSpPr>
                  <a:spLocks/>
                </p:cNvSpPr>
                <p:nvPr/>
              </p:nvSpPr>
              <p:spPr bwMode="auto">
                <a:xfrm>
                  <a:off x="3068" y="1509"/>
                  <a:ext cx="142" cy="289"/>
                </a:xfrm>
                <a:custGeom>
                  <a:avLst/>
                  <a:gdLst>
                    <a:gd name="T0" fmla="*/ 141 w 142"/>
                    <a:gd name="T1" fmla="*/ 0 h 289"/>
                    <a:gd name="T2" fmla="*/ 0 w 142"/>
                    <a:gd name="T3" fmla="*/ 0 h 289"/>
                    <a:gd name="T4" fmla="*/ 0 w 142"/>
                    <a:gd name="T5" fmla="*/ 288 h 289"/>
                    <a:gd name="T6" fmla="*/ 141 w 142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2"/>
                    <a:gd name="T13" fmla="*/ 0 h 289"/>
                    <a:gd name="T14" fmla="*/ 142 w 142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2" h="289">
                      <a:moveTo>
                        <a:pt x="141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41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322" name="Freeform 77"/>
                <p:cNvSpPr>
                  <a:spLocks/>
                </p:cNvSpPr>
                <p:nvPr/>
              </p:nvSpPr>
              <p:spPr bwMode="auto">
                <a:xfrm>
                  <a:off x="3209" y="1509"/>
                  <a:ext cx="143" cy="289"/>
                </a:xfrm>
                <a:custGeom>
                  <a:avLst/>
                  <a:gdLst>
                    <a:gd name="T0" fmla="*/ 0 w 143"/>
                    <a:gd name="T1" fmla="*/ 0 h 289"/>
                    <a:gd name="T2" fmla="*/ 142 w 143"/>
                    <a:gd name="T3" fmla="*/ 0 h 289"/>
                    <a:gd name="T4" fmla="*/ 142 w 143"/>
                    <a:gd name="T5" fmla="*/ 288 h 289"/>
                    <a:gd name="T6" fmla="*/ 0 w 143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3"/>
                    <a:gd name="T13" fmla="*/ 0 h 289"/>
                    <a:gd name="T14" fmla="*/ 143 w 143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3" h="289">
                      <a:moveTo>
                        <a:pt x="0" y="0"/>
                      </a:moveTo>
                      <a:lnTo>
                        <a:pt x="142" y="0"/>
                      </a:lnTo>
                      <a:lnTo>
                        <a:pt x="142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312" name="Line 78"/>
              <p:cNvSpPr>
                <a:spLocks noChangeShapeType="1"/>
              </p:cNvSpPr>
              <p:nvPr/>
            </p:nvSpPr>
            <p:spPr bwMode="auto">
              <a:xfrm>
                <a:off x="3201" y="1392"/>
                <a:ext cx="139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313" name="Line 79"/>
              <p:cNvSpPr>
                <a:spLocks noChangeShapeType="1"/>
              </p:cNvSpPr>
              <p:nvPr/>
            </p:nvSpPr>
            <p:spPr bwMode="auto">
              <a:xfrm>
                <a:off x="2717" y="1392"/>
                <a:ext cx="155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314" name="Line 80"/>
              <p:cNvSpPr>
                <a:spLocks noChangeShapeType="1"/>
              </p:cNvSpPr>
              <p:nvPr/>
            </p:nvSpPr>
            <p:spPr bwMode="auto">
              <a:xfrm>
                <a:off x="2332" y="1488"/>
                <a:ext cx="1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315" name="Line 81"/>
              <p:cNvSpPr>
                <a:spLocks noChangeShapeType="1"/>
              </p:cNvSpPr>
              <p:nvPr/>
            </p:nvSpPr>
            <p:spPr bwMode="auto">
              <a:xfrm>
                <a:off x="2416" y="1488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316" name="Line 82"/>
              <p:cNvSpPr>
                <a:spLocks noChangeShapeType="1"/>
              </p:cNvSpPr>
              <p:nvPr/>
            </p:nvSpPr>
            <p:spPr bwMode="auto">
              <a:xfrm>
                <a:off x="2416" y="1680"/>
                <a:ext cx="33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317" name="Line 83"/>
              <p:cNvSpPr>
                <a:spLocks noChangeShapeType="1"/>
              </p:cNvSpPr>
              <p:nvPr/>
            </p:nvSpPr>
            <p:spPr bwMode="auto">
              <a:xfrm>
                <a:off x="2752" y="1392"/>
                <a:ext cx="0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318" name="Line 84"/>
              <p:cNvSpPr>
                <a:spLocks noChangeShapeType="1"/>
              </p:cNvSpPr>
              <p:nvPr/>
            </p:nvSpPr>
            <p:spPr bwMode="auto">
              <a:xfrm flipH="1">
                <a:off x="2832" y="1392"/>
                <a:ext cx="0" cy="2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319" name="Line 85"/>
              <p:cNvSpPr>
                <a:spLocks noChangeShapeType="1"/>
              </p:cNvSpPr>
              <p:nvPr/>
            </p:nvSpPr>
            <p:spPr bwMode="auto">
              <a:xfrm>
                <a:off x="2832" y="1632"/>
                <a:ext cx="43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320" name="Line 86"/>
              <p:cNvSpPr>
                <a:spLocks noChangeShapeType="1"/>
              </p:cNvSpPr>
              <p:nvPr/>
            </p:nvSpPr>
            <p:spPr bwMode="auto">
              <a:xfrm>
                <a:off x="3264" y="1392"/>
                <a:ext cx="0" cy="2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8" name="Group 190"/>
          <p:cNvGrpSpPr>
            <a:grpSpLocks/>
          </p:cNvGrpSpPr>
          <p:nvPr/>
        </p:nvGrpSpPr>
        <p:grpSpPr bwMode="auto">
          <a:xfrm>
            <a:off x="523875" y="3827463"/>
            <a:ext cx="6105525" cy="838200"/>
            <a:chOff x="700158" y="3827462"/>
            <a:chExt cx="6104936" cy="838200"/>
          </a:xfrm>
        </p:grpSpPr>
        <p:sp>
          <p:nvSpPr>
            <p:cNvPr id="50267" name="Rectangle 9"/>
            <p:cNvSpPr>
              <a:spLocks noChangeArrowheads="1"/>
            </p:cNvSpPr>
            <p:nvPr/>
          </p:nvSpPr>
          <p:spPr bwMode="auto">
            <a:xfrm>
              <a:off x="700158" y="3946525"/>
              <a:ext cx="883349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alibri" charset="0"/>
                </a:rPr>
                <a:t>Inst 2</a:t>
              </a:r>
            </a:p>
          </p:txBody>
        </p:sp>
        <p:grpSp>
          <p:nvGrpSpPr>
            <p:cNvPr id="19" name="Group 87"/>
            <p:cNvGrpSpPr>
              <a:grpSpLocks/>
            </p:cNvGrpSpPr>
            <p:nvPr/>
          </p:nvGrpSpPr>
          <p:grpSpPr bwMode="auto">
            <a:xfrm>
              <a:off x="3354457" y="3827462"/>
              <a:ext cx="3450637" cy="838200"/>
              <a:chOff x="1554" y="1152"/>
              <a:chExt cx="2096" cy="528"/>
            </a:xfrm>
          </p:grpSpPr>
          <p:grpSp>
            <p:nvGrpSpPr>
              <p:cNvPr id="20" name="Group 88"/>
              <p:cNvGrpSpPr>
                <a:grpSpLocks/>
              </p:cNvGrpSpPr>
              <p:nvPr/>
            </p:nvGrpSpPr>
            <p:grpSpPr bwMode="auto">
              <a:xfrm>
                <a:off x="2496" y="1152"/>
                <a:ext cx="214" cy="481"/>
                <a:chOff x="2216" y="1413"/>
                <a:chExt cx="214" cy="481"/>
              </a:xfrm>
            </p:grpSpPr>
            <p:sp>
              <p:nvSpPr>
                <p:cNvPr id="50298" name="Freeform 89"/>
                <p:cNvSpPr>
                  <a:spLocks/>
                </p:cNvSpPr>
                <p:nvPr/>
              </p:nvSpPr>
              <p:spPr bwMode="auto">
                <a:xfrm>
                  <a:off x="2217" y="1413"/>
                  <a:ext cx="213" cy="481"/>
                </a:xfrm>
                <a:custGeom>
                  <a:avLst/>
                  <a:gdLst>
                    <a:gd name="T0" fmla="*/ 0 w 213"/>
                    <a:gd name="T1" fmla="*/ 320 h 481"/>
                    <a:gd name="T2" fmla="*/ 71 w 213"/>
                    <a:gd name="T3" fmla="*/ 240 h 481"/>
                    <a:gd name="T4" fmla="*/ 0 w 213"/>
                    <a:gd name="T5" fmla="*/ 160 h 481"/>
                    <a:gd name="T6" fmla="*/ 0 w 213"/>
                    <a:gd name="T7" fmla="*/ 0 h 481"/>
                    <a:gd name="T8" fmla="*/ 212 w 213"/>
                    <a:gd name="T9" fmla="*/ 160 h 481"/>
                    <a:gd name="T10" fmla="*/ 212 w 213"/>
                    <a:gd name="T11" fmla="*/ 320 h 481"/>
                    <a:gd name="T12" fmla="*/ 0 w 213"/>
                    <a:gd name="T13" fmla="*/ 480 h 481"/>
                    <a:gd name="T14" fmla="*/ 0 w 213"/>
                    <a:gd name="T15" fmla="*/ 320 h 481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213"/>
                    <a:gd name="T25" fmla="*/ 0 h 481"/>
                    <a:gd name="T26" fmla="*/ 213 w 213"/>
                    <a:gd name="T27" fmla="*/ 481 h 481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213" h="481">
                      <a:moveTo>
                        <a:pt x="0" y="320"/>
                      </a:moveTo>
                      <a:lnTo>
                        <a:pt x="71" y="240"/>
                      </a:lnTo>
                      <a:lnTo>
                        <a:pt x="0" y="160"/>
                      </a:lnTo>
                      <a:lnTo>
                        <a:pt x="0" y="0"/>
                      </a:lnTo>
                      <a:lnTo>
                        <a:pt x="212" y="160"/>
                      </a:lnTo>
                      <a:lnTo>
                        <a:pt x="212" y="320"/>
                      </a:lnTo>
                      <a:lnTo>
                        <a:pt x="0" y="480"/>
                      </a:lnTo>
                      <a:lnTo>
                        <a:pt x="0" y="320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99" name="Rectangle 90"/>
                <p:cNvSpPr>
                  <a:spLocks noChangeArrowheads="1"/>
                </p:cNvSpPr>
                <p:nvPr/>
              </p:nvSpPr>
              <p:spPr bwMode="auto">
                <a:xfrm rot="5400000">
                  <a:off x="2129" y="1541"/>
                  <a:ext cx="366" cy="1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400" b="1">
                      <a:solidFill>
                        <a:schemeClr val="tx1"/>
                      </a:solidFill>
                      <a:latin typeface="Calibri" charset="0"/>
                    </a:rPr>
                    <a:t>ALU</a:t>
                  </a:r>
                </a:p>
              </p:txBody>
            </p:sp>
          </p:grpSp>
          <p:grpSp>
            <p:nvGrpSpPr>
              <p:cNvPr id="21" name="Group 91"/>
              <p:cNvGrpSpPr>
                <a:grpSpLocks/>
              </p:cNvGrpSpPr>
              <p:nvPr/>
            </p:nvGrpSpPr>
            <p:grpSpPr bwMode="auto">
              <a:xfrm>
                <a:off x="1554" y="1248"/>
                <a:ext cx="357" cy="289"/>
                <a:chOff x="1274" y="1509"/>
                <a:chExt cx="357" cy="289"/>
              </a:xfrm>
            </p:grpSpPr>
            <p:sp>
              <p:nvSpPr>
                <p:cNvPr id="50294" name="Rectangle 92"/>
                <p:cNvSpPr>
                  <a:spLocks noChangeArrowheads="1"/>
                </p:cNvSpPr>
                <p:nvPr/>
              </p:nvSpPr>
              <p:spPr bwMode="auto">
                <a:xfrm>
                  <a:off x="1274" y="1511"/>
                  <a:ext cx="283" cy="1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400" b="1">
                      <a:solidFill>
                        <a:schemeClr val="tx1"/>
                      </a:solidFill>
                      <a:latin typeface="Calibri" charset="0"/>
                    </a:rPr>
                    <a:t>IM</a:t>
                  </a:r>
                </a:p>
              </p:txBody>
            </p:sp>
            <p:grpSp>
              <p:nvGrpSpPr>
                <p:cNvPr id="22" name="Group 93"/>
                <p:cNvGrpSpPr>
                  <a:grpSpLocks/>
                </p:cNvGrpSpPr>
                <p:nvPr/>
              </p:nvGrpSpPr>
              <p:grpSpPr bwMode="auto">
                <a:xfrm>
                  <a:off x="1291" y="1509"/>
                  <a:ext cx="340" cy="289"/>
                  <a:chOff x="1291" y="1509"/>
                  <a:chExt cx="340" cy="289"/>
                </a:xfrm>
              </p:grpSpPr>
              <p:sp>
                <p:nvSpPr>
                  <p:cNvPr id="50296" name="Freeform 94"/>
                  <p:cNvSpPr>
                    <a:spLocks/>
                  </p:cNvSpPr>
                  <p:nvPr/>
                </p:nvSpPr>
                <p:spPr bwMode="auto">
                  <a:xfrm>
                    <a:off x="1291" y="1509"/>
                    <a:ext cx="170" cy="289"/>
                  </a:xfrm>
                  <a:custGeom>
                    <a:avLst/>
                    <a:gdLst>
                      <a:gd name="T0" fmla="*/ 169 w 170"/>
                      <a:gd name="T1" fmla="*/ 0 h 289"/>
                      <a:gd name="T2" fmla="*/ 0 w 170"/>
                      <a:gd name="T3" fmla="*/ 0 h 289"/>
                      <a:gd name="T4" fmla="*/ 0 w 170"/>
                      <a:gd name="T5" fmla="*/ 288 h 289"/>
                      <a:gd name="T6" fmla="*/ 169 w 170"/>
                      <a:gd name="T7" fmla="*/ 288 h 28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70"/>
                      <a:gd name="T13" fmla="*/ 0 h 289"/>
                      <a:gd name="T14" fmla="*/ 170 w 170"/>
                      <a:gd name="T15" fmla="*/ 289 h 289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70" h="289">
                        <a:moveTo>
                          <a:pt x="169" y="0"/>
                        </a:moveTo>
                        <a:lnTo>
                          <a:pt x="0" y="0"/>
                        </a:lnTo>
                        <a:lnTo>
                          <a:pt x="0" y="288"/>
                        </a:lnTo>
                        <a:lnTo>
                          <a:pt x="169" y="288"/>
                        </a:lnTo>
                      </a:path>
                    </a:pathLst>
                  </a:custGeom>
                  <a:noFill/>
                  <a:ln w="25400" cap="rnd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0297" name="Freeform 95"/>
                  <p:cNvSpPr>
                    <a:spLocks/>
                  </p:cNvSpPr>
                  <p:nvPr/>
                </p:nvSpPr>
                <p:spPr bwMode="auto">
                  <a:xfrm>
                    <a:off x="1460" y="1509"/>
                    <a:ext cx="171" cy="289"/>
                  </a:xfrm>
                  <a:custGeom>
                    <a:avLst/>
                    <a:gdLst>
                      <a:gd name="T0" fmla="*/ 0 w 171"/>
                      <a:gd name="T1" fmla="*/ 0 h 289"/>
                      <a:gd name="T2" fmla="*/ 170 w 171"/>
                      <a:gd name="T3" fmla="*/ 0 h 289"/>
                      <a:gd name="T4" fmla="*/ 170 w 171"/>
                      <a:gd name="T5" fmla="*/ 288 h 289"/>
                      <a:gd name="T6" fmla="*/ 0 w 171"/>
                      <a:gd name="T7" fmla="*/ 288 h 28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71"/>
                      <a:gd name="T13" fmla="*/ 0 h 289"/>
                      <a:gd name="T14" fmla="*/ 171 w 171"/>
                      <a:gd name="T15" fmla="*/ 289 h 289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71" h="289">
                        <a:moveTo>
                          <a:pt x="0" y="0"/>
                        </a:moveTo>
                        <a:lnTo>
                          <a:pt x="170" y="0"/>
                        </a:lnTo>
                        <a:lnTo>
                          <a:pt x="170" y="288"/>
                        </a:lnTo>
                        <a:lnTo>
                          <a:pt x="0" y="288"/>
                        </a:lnTo>
                      </a:path>
                    </a:pathLst>
                  </a:custGeom>
                  <a:noFill/>
                  <a:ln w="25400" cap="rnd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50271" name="Rectangle 96"/>
              <p:cNvSpPr>
                <a:spLocks noChangeArrowheads="1"/>
              </p:cNvSpPr>
              <p:nvPr/>
            </p:nvSpPr>
            <p:spPr bwMode="auto">
              <a:xfrm>
                <a:off x="2012" y="1255"/>
                <a:ext cx="329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Reg</a:t>
                </a:r>
              </a:p>
            </p:txBody>
          </p:sp>
          <p:grpSp>
            <p:nvGrpSpPr>
              <p:cNvPr id="23" name="Group 97"/>
              <p:cNvGrpSpPr>
                <a:grpSpLocks/>
              </p:cNvGrpSpPr>
              <p:nvPr/>
            </p:nvGrpSpPr>
            <p:grpSpPr bwMode="auto">
              <a:xfrm>
                <a:off x="2031" y="1248"/>
                <a:ext cx="296" cy="289"/>
                <a:chOff x="1751" y="1509"/>
                <a:chExt cx="296" cy="289"/>
              </a:xfrm>
            </p:grpSpPr>
            <p:sp>
              <p:nvSpPr>
                <p:cNvPr id="50292" name="Freeform 98"/>
                <p:cNvSpPr>
                  <a:spLocks/>
                </p:cNvSpPr>
                <p:nvPr/>
              </p:nvSpPr>
              <p:spPr bwMode="auto">
                <a:xfrm>
                  <a:off x="1751" y="1509"/>
                  <a:ext cx="149" cy="289"/>
                </a:xfrm>
                <a:custGeom>
                  <a:avLst/>
                  <a:gdLst>
                    <a:gd name="T0" fmla="*/ 148 w 149"/>
                    <a:gd name="T1" fmla="*/ 0 h 289"/>
                    <a:gd name="T2" fmla="*/ 0 w 149"/>
                    <a:gd name="T3" fmla="*/ 0 h 289"/>
                    <a:gd name="T4" fmla="*/ 0 w 149"/>
                    <a:gd name="T5" fmla="*/ 288 h 289"/>
                    <a:gd name="T6" fmla="*/ 148 w 149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9"/>
                    <a:gd name="T13" fmla="*/ 0 h 289"/>
                    <a:gd name="T14" fmla="*/ 149 w 149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9" h="289">
                      <a:moveTo>
                        <a:pt x="148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48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93" name="Freeform 99"/>
                <p:cNvSpPr>
                  <a:spLocks/>
                </p:cNvSpPr>
                <p:nvPr/>
              </p:nvSpPr>
              <p:spPr bwMode="auto">
                <a:xfrm>
                  <a:off x="1899" y="1509"/>
                  <a:ext cx="148" cy="289"/>
                </a:xfrm>
                <a:custGeom>
                  <a:avLst/>
                  <a:gdLst>
                    <a:gd name="T0" fmla="*/ 0 w 148"/>
                    <a:gd name="T1" fmla="*/ 0 h 289"/>
                    <a:gd name="T2" fmla="*/ 147 w 148"/>
                    <a:gd name="T3" fmla="*/ 0 h 289"/>
                    <a:gd name="T4" fmla="*/ 147 w 148"/>
                    <a:gd name="T5" fmla="*/ 288 h 289"/>
                    <a:gd name="T6" fmla="*/ 0 w 148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8"/>
                    <a:gd name="T13" fmla="*/ 0 h 289"/>
                    <a:gd name="T14" fmla="*/ 148 w 148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8" h="289">
                      <a:moveTo>
                        <a:pt x="0" y="0"/>
                      </a:moveTo>
                      <a:lnTo>
                        <a:pt x="147" y="0"/>
                      </a:lnTo>
                      <a:lnTo>
                        <a:pt x="147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273" name="Line 100"/>
              <p:cNvSpPr>
                <a:spLocks noChangeShapeType="1"/>
              </p:cNvSpPr>
              <p:nvPr/>
            </p:nvSpPr>
            <p:spPr bwMode="auto">
              <a:xfrm>
                <a:off x="1916" y="1392"/>
                <a:ext cx="116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74" name="Line 102"/>
              <p:cNvSpPr>
                <a:spLocks noChangeShapeType="1"/>
              </p:cNvSpPr>
              <p:nvPr/>
            </p:nvSpPr>
            <p:spPr bwMode="auto">
              <a:xfrm>
                <a:off x="2332" y="1296"/>
                <a:ext cx="1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75" name="Rectangle 103"/>
              <p:cNvSpPr>
                <a:spLocks noChangeArrowheads="1"/>
              </p:cNvSpPr>
              <p:nvPr/>
            </p:nvSpPr>
            <p:spPr bwMode="auto">
              <a:xfrm>
                <a:off x="2829" y="1250"/>
                <a:ext cx="333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DM</a:t>
                </a:r>
              </a:p>
            </p:txBody>
          </p:sp>
          <p:grpSp>
            <p:nvGrpSpPr>
              <p:cNvPr id="24" name="Group 104"/>
              <p:cNvGrpSpPr>
                <a:grpSpLocks/>
              </p:cNvGrpSpPr>
              <p:nvPr/>
            </p:nvGrpSpPr>
            <p:grpSpPr bwMode="auto">
              <a:xfrm>
                <a:off x="2880" y="1248"/>
                <a:ext cx="325" cy="289"/>
                <a:chOff x="2600" y="1509"/>
                <a:chExt cx="325" cy="289"/>
              </a:xfrm>
            </p:grpSpPr>
            <p:sp>
              <p:nvSpPr>
                <p:cNvPr id="50290" name="Freeform 105"/>
                <p:cNvSpPr>
                  <a:spLocks/>
                </p:cNvSpPr>
                <p:nvPr/>
              </p:nvSpPr>
              <p:spPr bwMode="auto">
                <a:xfrm>
                  <a:off x="2600" y="1509"/>
                  <a:ext cx="162" cy="289"/>
                </a:xfrm>
                <a:custGeom>
                  <a:avLst/>
                  <a:gdLst>
                    <a:gd name="T0" fmla="*/ 161 w 162"/>
                    <a:gd name="T1" fmla="*/ 0 h 289"/>
                    <a:gd name="T2" fmla="*/ 0 w 162"/>
                    <a:gd name="T3" fmla="*/ 0 h 289"/>
                    <a:gd name="T4" fmla="*/ 0 w 162"/>
                    <a:gd name="T5" fmla="*/ 288 h 289"/>
                    <a:gd name="T6" fmla="*/ 161 w 162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62"/>
                    <a:gd name="T13" fmla="*/ 0 h 289"/>
                    <a:gd name="T14" fmla="*/ 162 w 162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62" h="289">
                      <a:moveTo>
                        <a:pt x="161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61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91" name="Freeform 106"/>
                <p:cNvSpPr>
                  <a:spLocks/>
                </p:cNvSpPr>
                <p:nvPr/>
              </p:nvSpPr>
              <p:spPr bwMode="auto">
                <a:xfrm>
                  <a:off x="2761" y="1509"/>
                  <a:ext cx="164" cy="289"/>
                </a:xfrm>
                <a:custGeom>
                  <a:avLst/>
                  <a:gdLst>
                    <a:gd name="T0" fmla="*/ 0 w 164"/>
                    <a:gd name="T1" fmla="*/ 0 h 289"/>
                    <a:gd name="T2" fmla="*/ 163 w 164"/>
                    <a:gd name="T3" fmla="*/ 0 h 289"/>
                    <a:gd name="T4" fmla="*/ 163 w 164"/>
                    <a:gd name="T5" fmla="*/ 288 h 289"/>
                    <a:gd name="T6" fmla="*/ 0 w 164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64"/>
                    <a:gd name="T13" fmla="*/ 0 h 289"/>
                    <a:gd name="T14" fmla="*/ 164 w 164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64" h="289">
                      <a:moveTo>
                        <a:pt x="0" y="0"/>
                      </a:moveTo>
                      <a:lnTo>
                        <a:pt x="163" y="0"/>
                      </a:lnTo>
                      <a:lnTo>
                        <a:pt x="163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277" name="Rectangle 107"/>
              <p:cNvSpPr>
                <a:spLocks noChangeArrowheads="1"/>
              </p:cNvSpPr>
              <p:nvPr/>
            </p:nvSpPr>
            <p:spPr bwMode="auto">
              <a:xfrm>
                <a:off x="3321" y="1250"/>
                <a:ext cx="329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Reg</a:t>
                </a:r>
              </a:p>
            </p:txBody>
          </p:sp>
          <p:grpSp>
            <p:nvGrpSpPr>
              <p:cNvPr id="25" name="Group 108"/>
              <p:cNvGrpSpPr>
                <a:grpSpLocks/>
              </p:cNvGrpSpPr>
              <p:nvPr/>
            </p:nvGrpSpPr>
            <p:grpSpPr bwMode="auto">
              <a:xfrm>
                <a:off x="3348" y="1248"/>
                <a:ext cx="284" cy="289"/>
                <a:chOff x="3068" y="1509"/>
                <a:chExt cx="284" cy="289"/>
              </a:xfrm>
            </p:grpSpPr>
            <p:sp>
              <p:nvSpPr>
                <p:cNvPr id="50288" name="Freeform 109"/>
                <p:cNvSpPr>
                  <a:spLocks/>
                </p:cNvSpPr>
                <p:nvPr/>
              </p:nvSpPr>
              <p:spPr bwMode="auto">
                <a:xfrm>
                  <a:off x="3068" y="1509"/>
                  <a:ext cx="142" cy="289"/>
                </a:xfrm>
                <a:custGeom>
                  <a:avLst/>
                  <a:gdLst>
                    <a:gd name="T0" fmla="*/ 141 w 142"/>
                    <a:gd name="T1" fmla="*/ 0 h 289"/>
                    <a:gd name="T2" fmla="*/ 0 w 142"/>
                    <a:gd name="T3" fmla="*/ 0 h 289"/>
                    <a:gd name="T4" fmla="*/ 0 w 142"/>
                    <a:gd name="T5" fmla="*/ 288 h 289"/>
                    <a:gd name="T6" fmla="*/ 141 w 142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2"/>
                    <a:gd name="T13" fmla="*/ 0 h 289"/>
                    <a:gd name="T14" fmla="*/ 142 w 142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2" h="289">
                      <a:moveTo>
                        <a:pt x="141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41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89" name="Freeform 110"/>
                <p:cNvSpPr>
                  <a:spLocks/>
                </p:cNvSpPr>
                <p:nvPr/>
              </p:nvSpPr>
              <p:spPr bwMode="auto">
                <a:xfrm>
                  <a:off x="3209" y="1509"/>
                  <a:ext cx="143" cy="289"/>
                </a:xfrm>
                <a:custGeom>
                  <a:avLst/>
                  <a:gdLst>
                    <a:gd name="T0" fmla="*/ 0 w 143"/>
                    <a:gd name="T1" fmla="*/ 0 h 289"/>
                    <a:gd name="T2" fmla="*/ 142 w 143"/>
                    <a:gd name="T3" fmla="*/ 0 h 289"/>
                    <a:gd name="T4" fmla="*/ 142 w 143"/>
                    <a:gd name="T5" fmla="*/ 288 h 289"/>
                    <a:gd name="T6" fmla="*/ 0 w 143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3"/>
                    <a:gd name="T13" fmla="*/ 0 h 289"/>
                    <a:gd name="T14" fmla="*/ 143 w 143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3" h="289">
                      <a:moveTo>
                        <a:pt x="0" y="0"/>
                      </a:moveTo>
                      <a:lnTo>
                        <a:pt x="142" y="0"/>
                      </a:lnTo>
                      <a:lnTo>
                        <a:pt x="142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279" name="Line 111"/>
              <p:cNvSpPr>
                <a:spLocks noChangeShapeType="1"/>
              </p:cNvSpPr>
              <p:nvPr/>
            </p:nvSpPr>
            <p:spPr bwMode="auto">
              <a:xfrm>
                <a:off x="3201" y="1392"/>
                <a:ext cx="139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80" name="Line 112"/>
              <p:cNvSpPr>
                <a:spLocks noChangeShapeType="1"/>
              </p:cNvSpPr>
              <p:nvPr/>
            </p:nvSpPr>
            <p:spPr bwMode="auto">
              <a:xfrm>
                <a:off x="2717" y="1392"/>
                <a:ext cx="155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81" name="Line 113"/>
              <p:cNvSpPr>
                <a:spLocks noChangeShapeType="1"/>
              </p:cNvSpPr>
              <p:nvPr/>
            </p:nvSpPr>
            <p:spPr bwMode="auto">
              <a:xfrm>
                <a:off x="2332" y="1488"/>
                <a:ext cx="1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82" name="Line 114"/>
              <p:cNvSpPr>
                <a:spLocks noChangeShapeType="1"/>
              </p:cNvSpPr>
              <p:nvPr/>
            </p:nvSpPr>
            <p:spPr bwMode="auto">
              <a:xfrm>
                <a:off x="2416" y="1488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83" name="Line 115"/>
              <p:cNvSpPr>
                <a:spLocks noChangeShapeType="1"/>
              </p:cNvSpPr>
              <p:nvPr/>
            </p:nvSpPr>
            <p:spPr bwMode="auto">
              <a:xfrm>
                <a:off x="2416" y="1680"/>
                <a:ext cx="33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84" name="Line 116"/>
              <p:cNvSpPr>
                <a:spLocks noChangeShapeType="1"/>
              </p:cNvSpPr>
              <p:nvPr/>
            </p:nvSpPr>
            <p:spPr bwMode="auto">
              <a:xfrm>
                <a:off x="2752" y="1392"/>
                <a:ext cx="0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85" name="Line 117"/>
              <p:cNvSpPr>
                <a:spLocks noChangeShapeType="1"/>
              </p:cNvSpPr>
              <p:nvPr/>
            </p:nvSpPr>
            <p:spPr bwMode="auto">
              <a:xfrm flipH="1">
                <a:off x="2832" y="1392"/>
                <a:ext cx="0" cy="2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86" name="Line 118"/>
              <p:cNvSpPr>
                <a:spLocks noChangeShapeType="1"/>
              </p:cNvSpPr>
              <p:nvPr/>
            </p:nvSpPr>
            <p:spPr bwMode="auto">
              <a:xfrm>
                <a:off x="2832" y="1632"/>
                <a:ext cx="43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87" name="Line 119"/>
              <p:cNvSpPr>
                <a:spLocks noChangeShapeType="1"/>
              </p:cNvSpPr>
              <p:nvPr/>
            </p:nvSpPr>
            <p:spPr bwMode="auto">
              <a:xfrm>
                <a:off x="3264" y="1392"/>
                <a:ext cx="0" cy="2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26" name="Group 191"/>
          <p:cNvGrpSpPr>
            <a:grpSpLocks/>
          </p:cNvGrpSpPr>
          <p:nvPr/>
        </p:nvGrpSpPr>
        <p:grpSpPr bwMode="auto">
          <a:xfrm>
            <a:off x="533400" y="4665663"/>
            <a:ext cx="6791325" cy="838200"/>
            <a:chOff x="700158" y="4665662"/>
            <a:chExt cx="6790736" cy="838200"/>
          </a:xfrm>
        </p:grpSpPr>
        <p:sp>
          <p:nvSpPr>
            <p:cNvPr id="50234" name="Rectangle 19"/>
            <p:cNvSpPr>
              <a:spLocks noChangeArrowheads="1"/>
            </p:cNvSpPr>
            <p:nvPr/>
          </p:nvSpPr>
          <p:spPr bwMode="auto">
            <a:xfrm>
              <a:off x="700158" y="4784725"/>
              <a:ext cx="883349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alibri" charset="0"/>
                </a:rPr>
                <a:t>Inst 3</a:t>
              </a:r>
            </a:p>
          </p:txBody>
        </p:sp>
        <p:grpSp>
          <p:nvGrpSpPr>
            <p:cNvPr id="27" name="Group 120"/>
            <p:cNvGrpSpPr>
              <a:grpSpLocks/>
            </p:cNvGrpSpPr>
            <p:nvPr/>
          </p:nvGrpSpPr>
          <p:grpSpPr bwMode="auto">
            <a:xfrm>
              <a:off x="4040257" y="4665662"/>
              <a:ext cx="3450637" cy="838200"/>
              <a:chOff x="1554" y="1152"/>
              <a:chExt cx="2096" cy="528"/>
            </a:xfrm>
          </p:grpSpPr>
          <p:grpSp>
            <p:nvGrpSpPr>
              <p:cNvPr id="28" name="Group 121"/>
              <p:cNvGrpSpPr>
                <a:grpSpLocks/>
              </p:cNvGrpSpPr>
              <p:nvPr/>
            </p:nvGrpSpPr>
            <p:grpSpPr bwMode="auto">
              <a:xfrm>
                <a:off x="2496" y="1152"/>
                <a:ext cx="214" cy="481"/>
                <a:chOff x="2216" y="1413"/>
                <a:chExt cx="214" cy="481"/>
              </a:xfrm>
            </p:grpSpPr>
            <p:sp>
              <p:nvSpPr>
                <p:cNvPr id="50265" name="Freeform 122"/>
                <p:cNvSpPr>
                  <a:spLocks/>
                </p:cNvSpPr>
                <p:nvPr/>
              </p:nvSpPr>
              <p:spPr bwMode="auto">
                <a:xfrm>
                  <a:off x="2217" y="1413"/>
                  <a:ext cx="213" cy="481"/>
                </a:xfrm>
                <a:custGeom>
                  <a:avLst/>
                  <a:gdLst>
                    <a:gd name="T0" fmla="*/ 0 w 213"/>
                    <a:gd name="T1" fmla="*/ 320 h 481"/>
                    <a:gd name="T2" fmla="*/ 71 w 213"/>
                    <a:gd name="T3" fmla="*/ 240 h 481"/>
                    <a:gd name="T4" fmla="*/ 0 w 213"/>
                    <a:gd name="T5" fmla="*/ 160 h 481"/>
                    <a:gd name="T6" fmla="*/ 0 w 213"/>
                    <a:gd name="T7" fmla="*/ 0 h 481"/>
                    <a:gd name="T8" fmla="*/ 212 w 213"/>
                    <a:gd name="T9" fmla="*/ 160 h 481"/>
                    <a:gd name="T10" fmla="*/ 212 w 213"/>
                    <a:gd name="T11" fmla="*/ 320 h 481"/>
                    <a:gd name="T12" fmla="*/ 0 w 213"/>
                    <a:gd name="T13" fmla="*/ 480 h 481"/>
                    <a:gd name="T14" fmla="*/ 0 w 213"/>
                    <a:gd name="T15" fmla="*/ 320 h 481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213"/>
                    <a:gd name="T25" fmla="*/ 0 h 481"/>
                    <a:gd name="T26" fmla="*/ 213 w 213"/>
                    <a:gd name="T27" fmla="*/ 481 h 481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213" h="481">
                      <a:moveTo>
                        <a:pt x="0" y="320"/>
                      </a:moveTo>
                      <a:lnTo>
                        <a:pt x="71" y="240"/>
                      </a:lnTo>
                      <a:lnTo>
                        <a:pt x="0" y="160"/>
                      </a:lnTo>
                      <a:lnTo>
                        <a:pt x="0" y="0"/>
                      </a:lnTo>
                      <a:lnTo>
                        <a:pt x="212" y="160"/>
                      </a:lnTo>
                      <a:lnTo>
                        <a:pt x="212" y="320"/>
                      </a:lnTo>
                      <a:lnTo>
                        <a:pt x="0" y="480"/>
                      </a:lnTo>
                      <a:lnTo>
                        <a:pt x="0" y="320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66" name="Rectangle 123"/>
                <p:cNvSpPr>
                  <a:spLocks noChangeArrowheads="1"/>
                </p:cNvSpPr>
                <p:nvPr/>
              </p:nvSpPr>
              <p:spPr bwMode="auto">
                <a:xfrm rot="5400000">
                  <a:off x="2129" y="1541"/>
                  <a:ext cx="366" cy="1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400" b="1">
                      <a:solidFill>
                        <a:schemeClr val="tx1"/>
                      </a:solidFill>
                      <a:latin typeface="Calibri" charset="0"/>
                    </a:rPr>
                    <a:t>ALU</a:t>
                  </a:r>
                </a:p>
              </p:txBody>
            </p:sp>
          </p:grpSp>
          <p:grpSp>
            <p:nvGrpSpPr>
              <p:cNvPr id="29" name="Group 124"/>
              <p:cNvGrpSpPr>
                <a:grpSpLocks/>
              </p:cNvGrpSpPr>
              <p:nvPr/>
            </p:nvGrpSpPr>
            <p:grpSpPr bwMode="auto">
              <a:xfrm>
                <a:off x="1554" y="1248"/>
                <a:ext cx="357" cy="289"/>
                <a:chOff x="1274" y="1509"/>
                <a:chExt cx="357" cy="289"/>
              </a:xfrm>
            </p:grpSpPr>
            <p:sp>
              <p:nvSpPr>
                <p:cNvPr id="50261" name="Rectangle 125"/>
                <p:cNvSpPr>
                  <a:spLocks noChangeArrowheads="1"/>
                </p:cNvSpPr>
                <p:nvPr/>
              </p:nvSpPr>
              <p:spPr bwMode="auto">
                <a:xfrm>
                  <a:off x="1274" y="1511"/>
                  <a:ext cx="283" cy="1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400" b="1">
                      <a:solidFill>
                        <a:schemeClr val="tx1"/>
                      </a:solidFill>
                      <a:latin typeface="Calibri" charset="0"/>
                    </a:rPr>
                    <a:t>IM</a:t>
                  </a:r>
                </a:p>
              </p:txBody>
            </p:sp>
            <p:grpSp>
              <p:nvGrpSpPr>
                <p:cNvPr id="30" name="Group 126"/>
                <p:cNvGrpSpPr>
                  <a:grpSpLocks/>
                </p:cNvGrpSpPr>
                <p:nvPr/>
              </p:nvGrpSpPr>
              <p:grpSpPr bwMode="auto">
                <a:xfrm>
                  <a:off x="1291" y="1509"/>
                  <a:ext cx="340" cy="289"/>
                  <a:chOff x="1291" y="1509"/>
                  <a:chExt cx="340" cy="289"/>
                </a:xfrm>
              </p:grpSpPr>
              <p:sp>
                <p:nvSpPr>
                  <p:cNvPr id="50263" name="Freeform 127"/>
                  <p:cNvSpPr>
                    <a:spLocks/>
                  </p:cNvSpPr>
                  <p:nvPr/>
                </p:nvSpPr>
                <p:spPr bwMode="auto">
                  <a:xfrm>
                    <a:off x="1291" y="1509"/>
                    <a:ext cx="170" cy="289"/>
                  </a:xfrm>
                  <a:custGeom>
                    <a:avLst/>
                    <a:gdLst>
                      <a:gd name="T0" fmla="*/ 169 w 170"/>
                      <a:gd name="T1" fmla="*/ 0 h 289"/>
                      <a:gd name="T2" fmla="*/ 0 w 170"/>
                      <a:gd name="T3" fmla="*/ 0 h 289"/>
                      <a:gd name="T4" fmla="*/ 0 w 170"/>
                      <a:gd name="T5" fmla="*/ 288 h 289"/>
                      <a:gd name="T6" fmla="*/ 169 w 170"/>
                      <a:gd name="T7" fmla="*/ 288 h 28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70"/>
                      <a:gd name="T13" fmla="*/ 0 h 289"/>
                      <a:gd name="T14" fmla="*/ 170 w 170"/>
                      <a:gd name="T15" fmla="*/ 289 h 289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70" h="289">
                        <a:moveTo>
                          <a:pt x="169" y="0"/>
                        </a:moveTo>
                        <a:lnTo>
                          <a:pt x="0" y="0"/>
                        </a:lnTo>
                        <a:lnTo>
                          <a:pt x="0" y="288"/>
                        </a:lnTo>
                        <a:lnTo>
                          <a:pt x="169" y="288"/>
                        </a:lnTo>
                      </a:path>
                    </a:pathLst>
                  </a:custGeom>
                  <a:noFill/>
                  <a:ln w="25400" cap="rnd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0264" name="Freeform 128"/>
                  <p:cNvSpPr>
                    <a:spLocks/>
                  </p:cNvSpPr>
                  <p:nvPr/>
                </p:nvSpPr>
                <p:spPr bwMode="auto">
                  <a:xfrm>
                    <a:off x="1460" y="1509"/>
                    <a:ext cx="171" cy="289"/>
                  </a:xfrm>
                  <a:custGeom>
                    <a:avLst/>
                    <a:gdLst>
                      <a:gd name="T0" fmla="*/ 0 w 171"/>
                      <a:gd name="T1" fmla="*/ 0 h 289"/>
                      <a:gd name="T2" fmla="*/ 170 w 171"/>
                      <a:gd name="T3" fmla="*/ 0 h 289"/>
                      <a:gd name="T4" fmla="*/ 170 w 171"/>
                      <a:gd name="T5" fmla="*/ 288 h 289"/>
                      <a:gd name="T6" fmla="*/ 0 w 171"/>
                      <a:gd name="T7" fmla="*/ 288 h 28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71"/>
                      <a:gd name="T13" fmla="*/ 0 h 289"/>
                      <a:gd name="T14" fmla="*/ 171 w 171"/>
                      <a:gd name="T15" fmla="*/ 289 h 289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71" h="289">
                        <a:moveTo>
                          <a:pt x="0" y="0"/>
                        </a:moveTo>
                        <a:lnTo>
                          <a:pt x="170" y="0"/>
                        </a:lnTo>
                        <a:lnTo>
                          <a:pt x="170" y="288"/>
                        </a:lnTo>
                        <a:lnTo>
                          <a:pt x="0" y="288"/>
                        </a:lnTo>
                      </a:path>
                    </a:pathLst>
                  </a:custGeom>
                  <a:noFill/>
                  <a:ln w="25400" cap="rnd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50238" name="Rectangle 129"/>
              <p:cNvSpPr>
                <a:spLocks noChangeArrowheads="1"/>
              </p:cNvSpPr>
              <p:nvPr/>
            </p:nvSpPr>
            <p:spPr bwMode="auto">
              <a:xfrm>
                <a:off x="2012" y="1255"/>
                <a:ext cx="329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Reg</a:t>
                </a:r>
              </a:p>
            </p:txBody>
          </p:sp>
          <p:grpSp>
            <p:nvGrpSpPr>
              <p:cNvPr id="31" name="Group 130"/>
              <p:cNvGrpSpPr>
                <a:grpSpLocks/>
              </p:cNvGrpSpPr>
              <p:nvPr/>
            </p:nvGrpSpPr>
            <p:grpSpPr bwMode="auto">
              <a:xfrm>
                <a:off x="2031" y="1248"/>
                <a:ext cx="296" cy="289"/>
                <a:chOff x="1751" y="1509"/>
                <a:chExt cx="296" cy="289"/>
              </a:xfrm>
            </p:grpSpPr>
            <p:sp>
              <p:nvSpPr>
                <p:cNvPr id="50259" name="Freeform 131"/>
                <p:cNvSpPr>
                  <a:spLocks/>
                </p:cNvSpPr>
                <p:nvPr/>
              </p:nvSpPr>
              <p:spPr bwMode="auto">
                <a:xfrm>
                  <a:off x="1751" y="1509"/>
                  <a:ext cx="149" cy="289"/>
                </a:xfrm>
                <a:custGeom>
                  <a:avLst/>
                  <a:gdLst>
                    <a:gd name="T0" fmla="*/ 148 w 149"/>
                    <a:gd name="T1" fmla="*/ 0 h 289"/>
                    <a:gd name="T2" fmla="*/ 0 w 149"/>
                    <a:gd name="T3" fmla="*/ 0 h 289"/>
                    <a:gd name="T4" fmla="*/ 0 w 149"/>
                    <a:gd name="T5" fmla="*/ 288 h 289"/>
                    <a:gd name="T6" fmla="*/ 148 w 149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9"/>
                    <a:gd name="T13" fmla="*/ 0 h 289"/>
                    <a:gd name="T14" fmla="*/ 149 w 149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9" h="289">
                      <a:moveTo>
                        <a:pt x="148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48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60" name="Freeform 132"/>
                <p:cNvSpPr>
                  <a:spLocks/>
                </p:cNvSpPr>
                <p:nvPr/>
              </p:nvSpPr>
              <p:spPr bwMode="auto">
                <a:xfrm>
                  <a:off x="1899" y="1509"/>
                  <a:ext cx="148" cy="289"/>
                </a:xfrm>
                <a:custGeom>
                  <a:avLst/>
                  <a:gdLst>
                    <a:gd name="T0" fmla="*/ 0 w 148"/>
                    <a:gd name="T1" fmla="*/ 0 h 289"/>
                    <a:gd name="T2" fmla="*/ 147 w 148"/>
                    <a:gd name="T3" fmla="*/ 0 h 289"/>
                    <a:gd name="T4" fmla="*/ 147 w 148"/>
                    <a:gd name="T5" fmla="*/ 288 h 289"/>
                    <a:gd name="T6" fmla="*/ 0 w 148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8"/>
                    <a:gd name="T13" fmla="*/ 0 h 289"/>
                    <a:gd name="T14" fmla="*/ 148 w 148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8" h="289">
                      <a:moveTo>
                        <a:pt x="0" y="0"/>
                      </a:moveTo>
                      <a:lnTo>
                        <a:pt x="147" y="0"/>
                      </a:lnTo>
                      <a:lnTo>
                        <a:pt x="147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240" name="Line 133"/>
              <p:cNvSpPr>
                <a:spLocks noChangeShapeType="1"/>
              </p:cNvSpPr>
              <p:nvPr/>
            </p:nvSpPr>
            <p:spPr bwMode="auto">
              <a:xfrm>
                <a:off x="1916" y="1392"/>
                <a:ext cx="116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41" name="Line 135"/>
              <p:cNvSpPr>
                <a:spLocks noChangeShapeType="1"/>
              </p:cNvSpPr>
              <p:nvPr/>
            </p:nvSpPr>
            <p:spPr bwMode="auto">
              <a:xfrm>
                <a:off x="2332" y="1296"/>
                <a:ext cx="1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42" name="Rectangle 136"/>
              <p:cNvSpPr>
                <a:spLocks noChangeArrowheads="1"/>
              </p:cNvSpPr>
              <p:nvPr/>
            </p:nvSpPr>
            <p:spPr bwMode="auto">
              <a:xfrm>
                <a:off x="2829" y="1250"/>
                <a:ext cx="333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DM</a:t>
                </a:r>
              </a:p>
            </p:txBody>
          </p:sp>
          <p:grpSp>
            <p:nvGrpSpPr>
              <p:cNvPr id="50176" name="Group 137"/>
              <p:cNvGrpSpPr>
                <a:grpSpLocks/>
              </p:cNvGrpSpPr>
              <p:nvPr/>
            </p:nvGrpSpPr>
            <p:grpSpPr bwMode="auto">
              <a:xfrm>
                <a:off x="2880" y="1248"/>
                <a:ext cx="325" cy="289"/>
                <a:chOff x="2600" y="1509"/>
                <a:chExt cx="325" cy="289"/>
              </a:xfrm>
            </p:grpSpPr>
            <p:sp>
              <p:nvSpPr>
                <p:cNvPr id="50257" name="Freeform 138"/>
                <p:cNvSpPr>
                  <a:spLocks/>
                </p:cNvSpPr>
                <p:nvPr/>
              </p:nvSpPr>
              <p:spPr bwMode="auto">
                <a:xfrm>
                  <a:off x="2600" y="1509"/>
                  <a:ext cx="162" cy="289"/>
                </a:xfrm>
                <a:custGeom>
                  <a:avLst/>
                  <a:gdLst>
                    <a:gd name="T0" fmla="*/ 161 w 162"/>
                    <a:gd name="T1" fmla="*/ 0 h 289"/>
                    <a:gd name="T2" fmla="*/ 0 w 162"/>
                    <a:gd name="T3" fmla="*/ 0 h 289"/>
                    <a:gd name="T4" fmla="*/ 0 w 162"/>
                    <a:gd name="T5" fmla="*/ 288 h 289"/>
                    <a:gd name="T6" fmla="*/ 161 w 162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62"/>
                    <a:gd name="T13" fmla="*/ 0 h 289"/>
                    <a:gd name="T14" fmla="*/ 162 w 162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62" h="289">
                      <a:moveTo>
                        <a:pt x="161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61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58" name="Freeform 139"/>
                <p:cNvSpPr>
                  <a:spLocks/>
                </p:cNvSpPr>
                <p:nvPr/>
              </p:nvSpPr>
              <p:spPr bwMode="auto">
                <a:xfrm>
                  <a:off x="2761" y="1509"/>
                  <a:ext cx="164" cy="289"/>
                </a:xfrm>
                <a:custGeom>
                  <a:avLst/>
                  <a:gdLst>
                    <a:gd name="T0" fmla="*/ 0 w 164"/>
                    <a:gd name="T1" fmla="*/ 0 h 289"/>
                    <a:gd name="T2" fmla="*/ 163 w 164"/>
                    <a:gd name="T3" fmla="*/ 0 h 289"/>
                    <a:gd name="T4" fmla="*/ 163 w 164"/>
                    <a:gd name="T5" fmla="*/ 288 h 289"/>
                    <a:gd name="T6" fmla="*/ 0 w 164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64"/>
                    <a:gd name="T13" fmla="*/ 0 h 289"/>
                    <a:gd name="T14" fmla="*/ 164 w 164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64" h="289">
                      <a:moveTo>
                        <a:pt x="0" y="0"/>
                      </a:moveTo>
                      <a:lnTo>
                        <a:pt x="163" y="0"/>
                      </a:lnTo>
                      <a:lnTo>
                        <a:pt x="163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244" name="Rectangle 140"/>
              <p:cNvSpPr>
                <a:spLocks noChangeArrowheads="1"/>
              </p:cNvSpPr>
              <p:nvPr/>
            </p:nvSpPr>
            <p:spPr bwMode="auto">
              <a:xfrm>
                <a:off x="3321" y="1250"/>
                <a:ext cx="329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Reg</a:t>
                </a:r>
              </a:p>
            </p:txBody>
          </p:sp>
          <p:grpSp>
            <p:nvGrpSpPr>
              <p:cNvPr id="50177" name="Group 141"/>
              <p:cNvGrpSpPr>
                <a:grpSpLocks/>
              </p:cNvGrpSpPr>
              <p:nvPr/>
            </p:nvGrpSpPr>
            <p:grpSpPr bwMode="auto">
              <a:xfrm>
                <a:off x="3348" y="1248"/>
                <a:ext cx="284" cy="289"/>
                <a:chOff x="3068" y="1509"/>
                <a:chExt cx="284" cy="289"/>
              </a:xfrm>
            </p:grpSpPr>
            <p:sp>
              <p:nvSpPr>
                <p:cNvPr id="50255" name="Freeform 142"/>
                <p:cNvSpPr>
                  <a:spLocks/>
                </p:cNvSpPr>
                <p:nvPr/>
              </p:nvSpPr>
              <p:spPr bwMode="auto">
                <a:xfrm>
                  <a:off x="3068" y="1509"/>
                  <a:ext cx="142" cy="289"/>
                </a:xfrm>
                <a:custGeom>
                  <a:avLst/>
                  <a:gdLst>
                    <a:gd name="T0" fmla="*/ 141 w 142"/>
                    <a:gd name="T1" fmla="*/ 0 h 289"/>
                    <a:gd name="T2" fmla="*/ 0 w 142"/>
                    <a:gd name="T3" fmla="*/ 0 h 289"/>
                    <a:gd name="T4" fmla="*/ 0 w 142"/>
                    <a:gd name="T5" fmla="*/ 288 h 289"/>
                    <a:gd name="T6" fmla="*/ 141 w 142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2"/>
                    <a:gd name="T13" fmla="*/ 0 h 289"/>
                    <a:gd name="T14" fmla="*/ 142 w 142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2" h="289">
                      <a:moveTo>
                        <a:pt x="141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41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56" name="Freeform 143"/>
                <p:cNvSpPr>
                  <a:spLocks/>
                </p:cNvSpPr>
                <p:nvPr/>
              </p:nvSpPr>
              <p:spPr bwMode="auto">
                <a:xfrm>
                  <a:off x="3209" y="1509"/>
                  <a:ext cx="143" cy="289"/>
                </a:xfrm>
                <a:custGeom>
                  <a:avLst/>
                  <a:gdLst>
                    <a:gd name="T0" fmla="*/ 0 w 143"/>
                    <a:gd name="T1" fmla="*/ 0 h 289"/>
                    <a:gd name="T2" fmla="*/ 142 w 143"/>
                    <a:gd name="T3" fmla="*/ 0 h 289"/>
                    <a:gd name="T4" fmla="*/ 142 w 143"/>
                    <a:gd name="T5" fmla="*/ 288 h 289"/>
                    <a:gd name="T6" fmla="*/ 0 w 143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3"/>
                    <a:gd name="T13" fmla="*/ 0 h 289"/>
                    <a:gd name="T14" fmla="*/ 143 w 143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3" h="289">
                      <a:moveTo>
                        <a:pt x="0" y="0"/>
                      </a:moveTo>
                      <a:lnTo>
                        <a:pt x="142" y="0"/>
                      </a:lnTo>
                      <a:lnTo>
                        <a:pt x="142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246" name="Line 144"/>
              <p:cNvSpPr>
                <a:spLocks noChangeShapeType="1"/>
              </p:cNvSpPr>
              <p:nvPr/>
            </p:nvSpPr>
            <p:spPr bwMode="auto">
              <a:xfrm>
                <a:off x="3201" y="1392"/>
                <a:ext cx="139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47" name="Line 145"/>
              <p:cNvSpPr>
                <a:spLocks noChangeShapeType="1"/>
              </p:cNvSpPr>
              <p:nvPr/>
            </p:nvSpPr>
            <p:spPr bwMode="auto">
              <a:xfrm>
                <a:off x="2717" y="1392"/>
                <a:ext cx="155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48" name="Line 146"/>
              <p:cNvSpPr>
                <a:spLocks noChangeShapeType="1"/>
              </p:cNvSpPr>
              <p:nvPr/>
            </p:nvSpPr>
            <p:spPr bwMode="auto">
              <a:xfrm>
                <a:off x="2332" y="1488"/>
                <a:ext cx="1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49" name="Line 147"/>
              <p:cNvSpPr>
                <a:spLocks noChangeShapeType="1"/>
              </p:cNvSpPr>
              <p:nvPr/>
            </p:nvSpPr>
            <p:spPr bwMode="auto">
              <a:xfrm>
                <a:off x="2416" y="1488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50" name="Line 148"/>
              <p:cNvSpPr>
                <a:spLocks noChangeShapeType="1"/>
              </p:cNvSpPr>
              <p:nvPr/>
            </p:nvSpPr>
            <p:spPr bwMode="auto">
              <a:xfrm>
                <a:off x="2416" y="1680"/>
                <a:ext cx="33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51" name="Line 149"/>
              <p:cNvSpPr>
                <a:spLocks noChangeShapeType="1"/>
              </p:cNvSpPr>
              <p:nvPr/>
            </p:nvSpPr>
            <p:spPr bwMode="auto">
              <a:xfrm>
                <a:off x="2752" y="1392"/>
                <a:ext cx="0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52" name="Line 150"/>
              <p:cNvSpPr>
                <a:spLocks noChangeShapeType="1"/>
              </p:cNvSpPr>
              <p:nvPr/>
            </p:nvSpPr>
            <p:spPr bwMode="auto">
              <a:xfrm flipH="1">
                <a:off x="2832" y="1392"/>
                <a:ext cx="0" cy="2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53" name="Line 151"/>
              <p:cNvSpPr>
                <a:spLocks noChangeShapeType="1"/>
              </p:cNvSpPr>
              <p:nvPr/>
            </p:nvSpPr>
            <p:spPr bwMode="auto">
              <a:xfrm>
                <a:off x="2832" y="1632"/>
                <a:ext cx="43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54" name="Line 152"/>
              <p:cNvSpPr>
                <a:spLocks noChangeShapeType="1"/>
              </p:cNvSpPr>
              <p:nvPr/>
            </p:nvSpPr>
            <p:spPr bwMode="auto">
              <a:xfrm>
                <a:off x="3264" y="1392"/>
                <a:ext cx="0" cy="2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50191" name="Group 192"/>
          <p:cNvGrpSpPr>
            <a:grpSpLocks/>
          </p:cNvGrpSpPr>
          <p:nvPr/>
        </p:nvGrpSpPr>
        <p:grpSpPr bwMode="auto">
          <a:xfrm>
            <a:off x="533400" y="5503863"/>
            <a:ext cx="7553325" cy="838200"/>
            <a:chOff x="623964" y="5503862"/>
            <a:chExt cx="7552730" cy="838200"/>
          </a:xfrm>
        </p:grpSpPr>
        <p:sp>
          <p:nvSpPr>
            <p:cNvPr id="50200" name="Rectangle 10"/>
            <p:cNvSpPr>
              <a:spLocks noChangeArrowheads="1"/>
            </p:cNvSpPr>
            <p:nvPr/>
          </p:nvSpPr>
          <p:spPr bwMode="auto">
            <a:xfrm>
              <a:off x="623964" y="5656262"/>
              <a:ext cx="883349" cy="397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alibri" charset="0"/>
                </a:rPr>
                <a:t>Inst 4</a:t>
              </a:r>
            </a:p>
          </p:txBody>
        </p:sp>
        <p:grpSp>
          <p:nvGrpSpPr>
            <p:cNvPr id="50192" name="Group 153"/>
            <p:cNvGrpSpPr>
              <a:grpSpLocks/>
            </p:cNvGrpSpPr>
            <p:nvPr/>
          </p:nvGrpSpPr>
          <p:grpSpPr bwMode="auto">
            <a:xfrm>
              <a:off x="4726057" y="5503862"/>
              <a:ext cx="3450637" cy="838200"/>
              <a:chOff x="1554" y="1152"/>
              <a:chExt cx="2096" cy="528"/>
            </a:xfrm>
          </p:grpSpPr>
          <p:grpSp>
            <p:nvGrpSpPr>
              <p:cNvPr id="50193" name="Group 154"/>
              <p:cNvGrpSpPr>
                <a:grpSpLocks/>
              </p:cNvGrpSpPr>
              <p:nvPr/>
            </p:nvGrpSpPr>
            <p:grpSpPr bwMode="auto">
              <a:xfrm>
                <a:off x="2496" y="1152"/>
                <a:ext cx="214" cy="481"/>
                <a:chOff x="2216" y="1413"/>
                <a:chExt cx="214" cy="481"/>
              </a:xfrm>
            </p:grpSpPr>
            <p:sp>
              <p:nvSpPr>
                <p:cNvPr id="50232" name="Freeform 155"/>
                <p:cNvSpPr>
                  <a:spLocks/>
                </p:cNvSpPr>
                <p:nvPr/>
              </p:nvSpPr>
              <p:spPr bwMode="auto">
                <a:xfrm>
                  <a:off x="2217" y="1413"/>
                  <a:ext cx="213" cy="481"/>
                </a:xfrm>
                <a:custGeom>
                  <a:avLst/>
                  <a:gdLst>
                    <a:gd name="T0" fmla="*/ 0 w 213"/>
                    <a:gd name="T1" fmla="*/ 320 h 481"/>
                    <a:gd name="T2" fmla="*/ 71 w 213"/>
                    <a:gd name="T3" fmla="*/ 240 h 481"/>
                    <a:gd name="T4" fmla="*/ 0 w 213"/>
                    <a:gd name="T5" fmla="*/ 160 h 481"/>
                    <a:gd name="T6" fmla="*/ 0 w 213"/>
                    <a:gd name="T7" fmla="*/ 0 h 481"/>
                    <a:gd name="T8" fmla="*/ 212 w 213"/>
                    <a:gd name="T9" fmla="*/ 160 h 481"/>
                    <a:gd name="T10" fmla="*/ 212 w 213"/>
                    <a:gd name="T11" fmla="*/ 320 h 481"/>
                    <a:gd name="T12" fmla="*/ 0 w 213"/>
                    <a:gd name="T13" fmla="*/ 480 h 481"/>
                    <a:gd name="T14" fmla="*/ 0 w 213"/>
                    <a:gd name="T15" fmla="*/ 320 h 481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213"/>
                    <a:gd name="T25" fmla="*/ 0 h 481"/>
                    <a:gd name="T26" fmla="*/ 213 w 213"/>
                    <a:gd name="T27" fmla="*/ 481 h 481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213" h="481">
                      <a:moveTo>
                        <a:pt x="0" y="320"/>
                      </a:moveTo>
                      <a:lnTo>
                        <a:pt x="71" y="240"/>
                      </a:lnTo>
                      <a:lnTo>
                        <a:pt x="0" y="160"/>
                      </a:lnTo>
                      <a:lnTo>
                        <a:pt x="0" y="0"/>
                      </a:lnTo>
                      <a:lnTo>
                        <a:pt x="212" y="160"/>
                      </a:lnTo>
                      <a:lnTo>
                        <a:pt x="212" y="320"/>
                      </a:lnTo>
                      <a:lnTo>
                        <a:pt x="0" y="480"/>
                      </a:lnTo>
                      <a:lnTo>
                        <a:pt x="0" y="320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33" name="Rectangle 156"/>
                <p:cNvSpPr>
                  <a:spLocks noChangeArrowheads="1"/>
                </p:cNvSpPr>
                <p:nvPr/>
              </p:nvSpPr>
              <p:spPr bwMode="auto">
                <a:xfrm rot="5400000">
                  <a:off x="2129" y="1541"/>
                  <a:ext cx="366" cy="1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400" b="1">
                      <a:solidFill>
                        <a:schemeClr val="tx1"/>
                      </a:solidFill>
                      <a:latin typeface="Calibri" charset="0"/>
                    </a:rPr>
                    <a:t>ALU</a:t>
                  </a:r>
                </a:p>
              </p:txBody>
            </p:sp>
          </p:grpSp>
          <p:grpSp>
            <p:nvGrpSpPr>
              <p:cNvPr id="50194" name="Group 157"/>
              <p:cNvGrpSpPr>
                <a:grpSpLocks/>
              </p:cNvGrpSpPr>
              <p:nvPr/>
            </p:nvGrpSpPr>
            <p:grpSpPr bwMode="auto">
              <a:xfrm>
                <a:off x="1554" y="1248"/>
                <a:ext cx="357" cy="289"/>
                <a:chOff x="1274" y="1509"/>
                <a:chExt cx="357" cy="289"/>
              </a:xfrm>
            </p:grpSpPr>
            <p:sp>
              <p:nvSpPr>
                <p:cNvPr id="50228" name="Rectangle 158"/>
                <p:cNvSpPr>
                  <a:spLocks noChangeArrowheads="1"/>
                </p:cNvSpPr>
                <p:nvPr/>
              </p:nvSpPr>
              <p:spPr bwMode="auto">
                <a:xfrm>
                  <a:off x="1274" y="1511"/>
                  <a:ext cx="283" cy="1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0488" tIns="44450" rIns="90488" bIns="44450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400" b="1">
                      <a:solidFill>
                        <a:schemeClr val="tx1"/>
                      </a:solidFill>
                      <a:latin typeface="Calibri" charset="0"/>
                    </a:rPr>
                    <a:t>IM</a:t>
                  </a:r>
                </a:p>
              </p:txBody>
            </p:sp>
            <p:grpSp>
              <p:nvGrpSpPr>
                <p:cNvPr id="50195" name="Group 159"/>
                <p:cNvGrpSpPr>
                  <a:grpSpLocks/>
                </p:cNvGrpSpPr>
                <p:nvPr/>
              </p:nvGrpSpPr>
              <p:grpSpPr bwMode="auto">
                <a:xfrm>
                  <a:off x="1291" y="1509"/>
                  <a:ext cx="340" cy="289"/>
                  <a:chOff x="1291" y="1509"/>
                  <a:chExt cx="340" cy="289"/>
                </a:xfrm>
              </p:grpSpPr>
              <p:sp>
                <p:nvSpPr>
                  <p:cNvPr id="50230" name="Freeform 160"/>
                  <p:cNvSpPr>
                    <a:spLocks/>
                  </p:cNvSpPr>
                  <p:nvPr/>
                </p:nvSpPr>
                <p:spPr bwMode="auto">
                  <a:xfrm>
                    <a:off x="1291" y="1509"/>
                    <a:ext cx="170" cy="289"/>
                  </a:xfrm>
                  <a:custGeom>
                    <a:avLst/>
                    <a:gdLst>
                      <a:gd name="T0" fmla="*/ 169 w 170"/>
                      <a:gd name="T1" fmla="*/ 0 h 289"/>
                      <a:gd name="T2" fmla="*/ 0 w 170"/>
                      <a:gd name="T3" fmla="*/ 0 h 289"/>
                      <a:gd name="T4" fmla="*/ 0 w 170"/>
                      <a:gd name="T5" fmla="*/ 288 h 289"/>
                      <a:gd name="T6" fmla="*/ 169 w 170"/>
                      <a:gd name="T7" fmla="*/ 288 h 28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70"/>
                      <a:gd name="T13" fmla="*/ 0 h 289"/>
                      <a:gd name="T14" fmla="*/ 170 w 170"/>
                      <a:gd name="T15" fmla="*/ 289 h 289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70" h="289">
                        <a:moveTo>
                          <a:pt x="169" y="0"/>
                        </a:moveTo>
                        <a:lnTo>
                          <a:pt x="0" y="0"/>
                        </a:lnTo>
                        <a:lnTo>
                          <a:pt x="0" y="288"/>
                        </a:lnTo>
                        <a:lnTo>
                          <a:pt x="169" y="288"/>
                        </a:lnTo>
                      </a:path>
                    </a:pathLst>
                  </a:custGeom>
                  <a:noFill/>
                  <a:ln w="25400" cap="rnd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0231" name="Freeform 161"/>
                  <p:cNvSpPr>
                    <a:spLocks/>
                  </p:cNvSpPr>
                  <p:nvPr/>
                </p:nvSpPr>
                <p:spPr bwMode="auto">
                  <a:xfrm>
                    <a:off x="1460" y="1509"/>
                    <a:ext cx="171" cy="289"/>
                  </a:xfrm>
                  <a:custGeom>
                    <a:avLst/>
                    <a:gdLst>
                      <a:gd name="T0" fmla="*/ 0 w 171"/>
                      <a:gd name="T1" fmla="*/ 0 h 289"/>
                      <a:gd name="T2" fmla="*/ 170 w 171"/>
                      <a:gd name="T3" fmla="*/ 0 h 289"/>
                      <a:gd name="T4" fmla="*/ 170 w 171"/>
                      <a:gd name="T5" fmla="*/ 288 h 289"/>
                      <a:gd name="T6" fmla="*/ 0 w 171"/>
                      <a:gd name="T7" fmla="*/ 288 h 28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71"/>
                      <a:gd name="T13" fmla="*/ 0 h 289"/>
                      <a:gd name="T14" fmla="*/ 171 w 171"/>
                      <a:gd name="T15" fmla="*/ 289 h 289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71" h="289">
                        <a:moveTo>
                          <a:pt x="0" y="0"/>
                        </a:moveTo>
                        <a:lnTo>
                          <a:pt x="170" y="0"/>
                        </a:lnTo>
                        <a:lnTo>
                          <a:pt x="170" y="288"/>
                        </a:lnTo>
                        <a:lnTo>
                          <a:pt x="0" y="288"/>
                        </a:lnTo>
                      </a:path>
                    </a:pathLst>
                  </a:custGeom>
                  <a:noFill/>
                  <a:ln w="25400" cap="rnd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50204" name="Rectangle 162"/>
              <p:cNvSpPr>
                <a:spLocks noChangeArrowheads="1"/>
              </p:cNvSpPr>
              <p:nvPr/>
            </p:nvSpPr>
            <p:spPr bwMode="auto">
              <a:xfrm>
                <a:off x="2012" y="1255"/>
                <a:ext cx="329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Reg</a:t>
                </a:r>
              </a:p>
            </p:txBody>
          </p:sp>
          <p:grpSp>
            <p:nvGrpSpPr>
              <p:cNvPr id="50196" name="Group 163"/>
              <p:cNvGrpSpPr>
                <a:grpSpLocks/>
              </p:cNvGrpSpPr>
              <p:nvPr/>
            </p:nvGrpSpPr>
            <p:grpSpPr bwMode="auto">
              <a:xfrm>
                <a:off x="2031" y="1248"/>
                <a:ext cx="296" cy="289"/>
                <a:chOff x="1751" y="1509"/>
                <a:chExt cx="296" cy="289"/>
              </a:xfrm>
            </p:grpSpPr>
            <p:sp>
              <p:nvSpPr>
                <p:cNvPr id="50226" name="Freeform 164"/>
                <p:cNvSpPr>
                  <a:spLocks/>
                </p:cNvSpPr>
                <p:nvPr/>
              </p:nvSpPr>
              <p:spPr bwMode="auto">
                <a:xfrm>
                  <a:off x="1751" y="1509"/>
                  <a:ext cx="149" cy="289"/>
                </a:xfrm>
                <a:custGeom>
                  <a:avLst/>
                  <a:gdLst>
                    <a:gd name="T0" fmla="*/ 148 w 149"/>
                    <a:gd name="T1" fmla="*/ 0 h 289"/>
                    <a:gd name="T2" fmla="*/ 0 w 149"/>
                    <a:gd name="T3" fmla="*/ 0 h 289"/>
                    <a:gd name="T4" fmla="*/ 0 w 149"/>
                    <a:gd name="T5" fmla="*/ 288 h 289"/>
                    <a:gd name="T6" fmla="*/ 148 w 149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9"/>
                    <a:gd name="T13" fmla="*/ 0 h 289"/>
                    <a:gd name="T14" fmla="*/ 149 w 149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9" h="289">
                      <a:moveTo>
                        <a:pt x="148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48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27" name="Freeform 165"/>
                <p:cNvSpPr>
                  <a:spLocks/>
                </p:cNvSpPr>
                <p:nvPr/>
              </p:nvSpPr>
              <p:spPr bwMode="auto">
                <a:xfrm>
                  <a:off x="1899" y="1509"/>
                  <a:ext cx="148" cy="289"/>
                </a:xfrm>
                <a:custGeom>
                  <a:avLst/>
                  <a:gdLst>
                    <a:gd name="T0" fmla="*/ 0 w 148"/>
                    <a:gd name="T1" fmla="*/ 0 h 289"/>
                    <a:gd name="T2" fmla="*/ 147 w 148"/>
                    <a:gd name="T3" fmla="*/ 0 h 289"/>
                    <a:gd name="T4" fmla="*/ 147 w 148"/>
                    <a:gd name="T5" fmla="*/ 288 h 289"/>
                    <a:gd name="T6" fmla="*/ 0 w 148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8"/>
                    <a:gd name="T13" fmla="*/ 0 h 289"/>
                    <a:gd name="T14" fmla="*/ 148 w 148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8" h="289">
                      <a:moveTo>
                        <a:pt x="0" y="0"/>
                      </a:moveTo>
                      <a:lnTo>
                        <a:pt x="147" y="0"/>
                      </a:lnTo>
                      <a:lnTo>
                        <a:pt x="147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206" name="Line 166"/>
              <p:cNvSpPr>
                <a:spLocks noChangeShapeType="1"/>
              </p:cNvSpPr>
              <p:nvPr/>
            </p:nvSpPr>
            <p:spPr bwMode="auto">
              <a:xfrm>
                <a:off x="1916" y="1392"/>
                <a:ext cx="116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07" name="Freeform 167"/>
              <p:cNvSpPr>
                <a:spLocks/>
              </p:cNvSpPr>
              <p:nvPr/>
            </p:nvSpPr>
            <p:spPr bwMode="auto">
              <a:xfrm>
                <a:off x="1984" y="1296"/>
                <a:ext cx="48" cy="97"/>
              </a:xfrm>
              <a:custGeom>
                <a:avLst/>
                <a:gdLst>
                  <a:gd name="T0" fmla="*/ 0 w 48"/>
                  <a:gd name="T1" fmla="*/ 96 h 97"/>
                  <a:gd name="T2" fmla="*/ 0 w 48"/>
                  <a:gd name="T3" fmla="*/ 0 h 97"/>
                  <a:gd name="T4" fmla="*/ 47 w 48"/>
                  <a:gd name="T5" fmla="*/ 0 h 97"/>
                  <a:gd name="T6" fmla="*/ 47 w 48"/>
                  <a:gd name="T7" fmla="*/ 0 h 9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8"/>
                  <a:gd name="T13" fmla="*/ 0 h 97"/>
                  <a:gd name="T14" fmla="*/ 48 w 48"/>
                  <a:gd name="T15" fmla="*/ 97 h 9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8" h="97">
                    <a:moveTo>
                      <a:pt x="0" y="96"/>
                    </a:moveTo>
                    <a:lnTo>
                      <a:pt x="0" y="0"/>
                    </a:lnTo>
                    <a:lnTo>
                      <a:pt x="47" y="0"/>
                    </a:lnTo>
                  </a:path>
                </a:pathLst>
              </a:custGeom>
              <a:noFill/>
              <a:ln w="25400" cap="rnd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08" name="Line 168"/>
              <p:cNvSpPr>
                <a:spLocks noChangeShapeType="1"/>
              </p:cNvSpPr>
              <p:nvPr/>
            </p:nvSpPr>
            <p:spPr bwMode="auto">
              <a:xfrm>
                <a:off x="2332" y="1296"/>
                <a:ext cx="1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09" name="Rectangle 169"/>
              <p:cNvSpPr>
                <a:spLocks noChangeArrowheads="1"/>
              </p:cNvSpPr>
              <p:nvPr/>
            </p:nvSpPr>
            <p:spPr bwMode="auto">
              <a:xfrm>
                <a:off x="2829" y="1250"/>
                <a:ext cx="333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DM</a:t>
                </a:r>
              </a:p>
            </p:txBody>
          </p:sp>
          <p:grpSp>
            <p:nvGrpSpPr>
              <p:cNvPr id="50197" name="Group 170"/>
              <p:cNvGrpSpPr>
                <a:grpSpLocks/>
              </p:cNvGrpSpPr>
              <p:nvPr/>
            </p:nvGrpSpPr>
            <p:grpSpPr bwMode="auto">
              <a:xfrm>
                <a:off x="2880" y="1248"/>
                <a:ext cx="325" cy="289"/>
                <a:chOff x="2600" y="1509"/>
                <a:chExt cx="325" cy="289"/>
              </a:xfrm>
            </p:grpSpPr>
            <p:sp>
              <p:nvSpPr>
                <p:cNvPr id="50224" name="Freeform 171"/>
                <p:cNvSpPr>
                  <a:spLocks/>
                </p:cNvSpPr>
                <p:nvPr/>
              </p:nvSpPr>
              <p:spPr bwMode="auto">
                <a:xfrm>
                  <a:off x="2600" y="1509"/>
                  <a:ext cx="162" cy="289"/>
                </a:xfrm>
                <a:custGeom>
                  <a:avLst/>
                  <a:gdLst>
                    <a:gd name="T0" fmla="*/ 161 w 162"/>
                    <a:gd name="T1" fmla="*/ 0 h 289"/>
                    <a:gd name="T2" fmla="*/ 0 w 162"/>
                    <a:gd name="T3" fmla="*/ 0 h 289"/>
                    <a:gd name="T4" fmla="*/ 0 w 162"/>
                    <a:gd name="T5" fmla="*/ 288 h 289"/>
                    <a:gd name="T6" fmla="*/ 161 w 162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62"/>
                    <a:gd name="T13" fmla="*/ 0 h 289"/>
                    <a:gd name="T14" fmla="*/ 162 w 162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62" h="289">
                      <a:moveTo>
                        <a:pt x="161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61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25" name="Freeform 172"/>
                <p:cNvSpPr>
                  <a:spLocks/>
                </p:cNvSpPr>
                <p:nvPr/>
              </p:nvSpPr>
              <p:spPr bwMode="auto">
                <a:xfrm>
                  <a:off x="2761" y="1509"/>
                  <a:ext cx="164" cy="289"/>
                </a:xfrm>
                <a:custGeom>
                  <a:avLst/>
                  <a:gdLst>
                    <a:gd name="T0" fmla="*/ 0 w 164"/>
                    <a:gd name="T1" fmla="*/ 0 h 289"/>
                    <a:gd name="T2" fmla="*/ 163 w 164"/>
                    <a:gd name="T3" fmla="*/ 0 h 289"/>
                    <a:gd name="T4" fmla="*/ 163 w 164"/>
                    <a:gd name="T5" fmla="*/ 288 h 289"/>
                    <a:gd name="T6" fmla="*/ 0 w 164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64"/>
                    <a:gd name="T13" fmla="*/ 0 h 289"/>
                    <a:gd name="T14" fmla="*/ 164 w 164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64" h="289">
                      <a:moveTo>
                        <a:pt x="0" y="0"/>
                      </a:moveTo>
                      <a:lnTo>
                        <a:pt x="163" y="0"/>
                      </a:lnTo>
                      <a:lnTo>
                        <a:pt x="163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211" name="Rectangle 173"/>
              <p:cNvSpPr>
                <a:spLocks noChangeArrowheads="1"/>
              </p:cNvSpPr>
              <p:nvPr/>
            </p:nvSpPr>
            <p:spPr bwMode="auto">
              <a:xfrm>
                <a:off x="3321" y="1250"/>
                <a:ext cx="329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8" tIns="44450" rIns="90488" bIns="44450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 b="1">
                    <a:solidFill>
                      <a:schemeClr val="tx1"/>
                    </a:solidFill>
                    <a:latin typeface="Calibri" charset="0"/>
                  </a:rPr>
                  <a:t>Reg</a:t>
                </a:r>
              </a:p>
            </p:txBody>
          </p:sp>
          <p:grpSp>
            <p:nvGrpSpPr>
              <p:cNvPr id="50201" name="Group 174"/>
              <p:cNvGrpSpPr>
                <a:grpSpLocks/>
              </p:cNvGrpSpPr>
              <p:nvPr/>
            </p:nvGrpSpPr>
            <p:grpSpPr bwMode="auto">
              <a:xfrm>
                <a:off x="3348" y="1248"/>
                <a:ext cx="284" cy="289"/>
                <a:chOff x="3068" y="1509"/>
                <a:chExt cx="284" cy="289"/>
              </a:xfrm>
            </p:grpSpPr>
            <p:sp>
              <p:nvSpPr>
                <p:cNvPr id="50222" name="Freeform 175"/>
                <p:cNvSpPr>
                  <a:spLocks/>
                </p:cNvSpPr>
                <p:nvPr/>
              </p:nvSpPr>
              <p:spPr bwMode="auto">
                <a:xfrm>
                  <a:off x="3068" y="1509"/>
                  <a:ext cx="142" cy="289"/>
                </a:xfrm>
                <a:custGeom>
                  <a:avLst/>
                  <a:gdLst>
                    <a:gd name="T0" fmla="*/ 141 w 142"/>
                    <a:gd name="T1" fmla="*/ 0 h 289"/>
                    <a:gd name="T2" fmla="*/ 0 w 142"/>
                    <a:gd name="T3" fmla="*/ 0 h 289"/>
                    <a:gd name="T4" fmla="*/ 0 w 142"/>
                    <a:gd name="T5" fmla="*/ 288 h 289"/>
                    <a:gd name="T6" fmla="*/ 141 w 142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2"/>
                    <a:gd name="T13" fmla="*/ 0 h 289"/>
                    <a:gd name="T14" fmla="*/ 142 w 142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2" h="289">
                      <a:moveTo>
                        <a:pt x="141" y="0"/>
                      </a:move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141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23" name="Freeform 176"/>
                <p:cNvSpPr>
                  <a:spLocks/>
                </p:cNvSpPr>
                <p:nvPr/>
              </p:nvSpPr>
              <p:spPr bwMode="auto">
                <a:xfrm>
                  <a:off x="3209" y="1509"/>
                  <a:ext cx="143" cy="289"/>
                </a:xfrm>
                <a:custGeom>
                  <a:avLst/>
                  <a:gdLst>
                    <a:gd name="T0" fmla="*/ 0 w 143"/>
                    <a:gd name="T1" fmla="*/ 0 h 289"/>
                    <a:gd name="T2" fmla="*/ 142 w 143"/>
                    <a:gd name="T3" fmla="*/ 0 h 289"/>
                    <a:gd name="T4" fmla="*/ 142 w 143"/>
                    <a:gd name="T5" fmla="*/ 288 h 289"/>
                    <a:gd name="T6" fmla="*/ 0 w 143"/>
                    <a:gd name="T7" fmla="*/ 288 h 289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43"/>
                    <a:gd name="T13" fmla="*/ 0 h 289"/>
                    <a:gd name="T14" fmla="*/ 143 w 143"/>
                    <a:gd name="T15" fmla="*/ 289 h 289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43" h="289">
                      <a:moveTo>
                        <a:pt x="0" y="0"/>
                      </a:moveTo>
                      <a:lnTo>
                        <a:pt x="142" y="0"/>
                      </a:lnTo>
                      <a:lnTo>
                        <a:pt x="142" y="288"/>
                      </a:lnTo>
                      <a:lnTo>
                        <a:pt x="0" y="288"/>
                      </a:lnTo>
                    </a:path>
                  </a:pathLst>
                </a:custGeom>
                <a:noFill/>
                <a:ln w="25400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0213" name="Line 177"/>
              <p:cNvSpPr>
                <a:spLocks noChangeShapeType="1"/>
              </p:cNvSpPr>
              <p:nvPr/>
            </p:nvSpPr>
            <p:spPr bwMode="auto">
              <a:xfrm>
                <a:off x="3201" y="1392"/>
                <a:ext cx="139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14" name="Line 178"/>
              <p:cNvSpPr>
                <a:spLocks noChangeShapeType="1"/>
              </p:cNvSpPr>
              <p:nvPr/>
            </p:nvSpPr>
            <p:spPr bwMode="auto">
              <a:xfrm>
                <a:off x="2717" y="1392"/>
                <a:ext cx="155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15" name="Line 179"/>
              <p:cNvSpPr>
                <a:spLocks noChangeShapeType="1"/>
              </p:cNvSpPr>
              <p:nvPr/>
            </p:nvSpPr>
            <p:spPr bwMode="auto">
              <a:xfrm>
                <a:off x="2332" y="1488"/>
                <a:ext cx="1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216" name="Line 180"/>
              <p:cNvSpPr>
                <a:spLocks noChangeShapeType="1"/>
              </p:cNvSpPr>
              <p:nvPr/>
            </p:nvSpPr>
            <p:spPr bwMode="auto">
              <a:xfrm>
                <a:off x="2416" y="1488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17" name="Line 181"/>
              <p:cNvSpPr>
                <a:spLocks noChangeShapeType="1"/>
              </p:cNvSpPr>
              <p:nvPr/>
            </p:nvSpPr>
            <p:spPr bwMode="auto">
              <a:xfrm>
                <a:off x="2416" y="1680"/>
                <a:ext cx="33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18" name="Line 182"/>
              <p:cNvSpPr>
                <a:spLocks noChangeShapeType="1"/>
              </p:cNvSpPr>
              <p:nvPr/>
            </p:nvSpPr>
            <p:spPr bwMode="auto">
              <a:xfrm>
                <a:off x="2752" y="1392"/>
                <a:ext cx="0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19" name="Line 183"/>
              <p:cNvSpPr>
                <a:spLocks noChangeShapeType="1"/>
              </p:cNvSpPr>
              <p:nvPr/>
            </p:nvSpPr>
            <p:spPr bwMode="auto">
              <a:xfrm flipH="1">
                <a:off x="2832" y="1392"/>
                <a:ext cx="0" cy="2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20" name="Line 184"/>
              <p:cNvSpPr>
                <a:spLocks noChangeShapeType="1"/>
              </p:cNvSpPr>
              <p:nvPr/>
            </p:nvSpPr>
            <p:spPr bwMode="auto">
              <a:xfrm>
                <a:off x="2832" y="1632"/>
                <a:ext cx="43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221" name="Line 185"/>
              <p:cNvSpPr>
                <a:spLocks noChangeShapeType="1"/>
              </p:cNvSpPr>
              <p:nvPr/>
            </p:nvSpPr>
            <p:spPr bwMode="auto">
              <a:xfrm>
                <a:off x="3264" y="1392"/>
                <a:ext cx="0" cy="2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1207482" name="Rectangle 186"/>
          <p:cNvSpPr>
            <a:spLocks noChangeArrowheads="1"/>
          </p:cNvSpPr>
          <p:nvPr/>
        </p:nvSpPr>
        <p:spPr bwMode="auto">
          <a:xfrm>
            <a:off x="7010400" y="2438400"/>
            <a:ext cx="1981200" cy="10747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>
                <a:solidFill>
                  <a:srgbClr val="1822CD"/>
                </a:solidFill>
                <a:latin typeface="Calibri" charset="0"/>
              </a:rPr>
              <a:t>Once the pipeline is full, one instruction is completed every cycle, so CPI = 1</a:t>
            </a:r>
          </a:p>
        </p:txBody>
      </p:sp>
      <p:grpSp>
        <p:nvGrpSpPr>
          <p:cNvPr id="50202" name="Group 187"/>
          <p:cNvGrpSpPr>
            <a:grpSpLocks/>
          </p:cNvGrpSpPr>
          <p:nvPr/>
        </p:nvGrpSpPr>
        <p:grpSpPr bwMode="auto">
          <a:xfrm>
            <a:off x="1828800" y="6172200"/>
            <a:ext cx="2765425" cy="471488"/>
            <a:chOff x="1248" y="3456"/>
            <a:chExt cx="1680" cy="297"/>
          </a:xfrm>
        </p:grpSpPr>
        <p:sp>
          <p:nvSpPr>
            <p:cNvPr id="50198" name="Line 188"/>
            <p:cNvSpPr>
              <a:spLocks noChangeShapeType="1"/>
            </p:cNvSpPr>
            <p:nvPr/>
          </p:nvSpPr>
          <p:spPr bwMode="auto">
            <a:xfrm>
              <a:off x="1248" y="3456"/>
              <a:ext cx="1680" cy="0"/>
            </a:xfrm>
            <a:prstGeom prst="line">
              <a:avLst/>
            </a:prstGeom>
            <a:noFill/>
            <a:ln w="22225">
              <a:solidFill>
                <a:srgbClr val="FF0000"/>
              </a:solidFill>
              <a:round/>
              <a:headEnd type="arrow" w="med" len="med"/>
              <a:tailEnd type="arrow" w="med" len="med"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199" name="Rectangle 189"/>
            <p:cNvSpPr>
              <a:spLocks noChangeArrowheads="1"/>
            </p:cNvSpPr>
            <p:nvPr/>
          </p:nvSpPr>
          <p:spPr bwMode="auto">
            <a:xfrm>
              <a:off x="1409" y="3541"/>
              <a:ext cx="1459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b="1">
                  <a:solidFill>
                    <a:schemeClr val="tx1"/>
                  </a:solidFill>
                  <a:latin typeface="Calibri" charset="0"/>
                </a:rPr>
                <a:t>Time to fill the pipeline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Optima" charset="0"/>
              </a:rPr>
              <a:t>Summary</a:t>
            </a:r>
          </a:p>
        </p:txBody>
      </p:sp>
      <p:sp>
        <p:nvSpPr>
          <p:cNvPr id="5222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400">
                <a:latin typeface="Optima" charset="0"/>
              </a:rPr>
              <a:t>All modern day processors use pipelining</a:t>
            </a:r>
          </a:p>
          <a:p>
            <a:pPr eaLnBrk="1" hangingPunct="1"/>
            <a:r>
              <a:rPr lang="en-US" altLang="en-US" sz="2400">
                <a:latin typeface="Optima" charset="0"/>
              </a:rPr>
              <a:t>Pipelining doesn’</a:t>
            </a:r>
            <a:r>
              <a:rPr lang="en-US" altLang="ja-JP" sz="2400">
                <a:latin typeface="Optima" charset="0"/>
              </a:rPr>
              <a:t>t help latency of single task, it helps throughput of entire workload</a:t>
            </a:r>
          </a:p>
          <a:p>
            <a:pPr eaLnBrk="1" hangingPunct="1"/>
            <a:r>
              <a:rPr lang="en-US" altLang="en-US" sz="2400">
                <a:latin typeface="Optima" charset="0"/>
              </a:rPr>
              <a:t>Potential speedup:  a CPI of 1 and fast CC</a:t>
            </a:r>
          </a:p>
          <a:p>
            <a:pPr eaLnBrk="1" hangingPunct="1"/>
            <a:r>
              <a:rPr lang="en-US" altLang="en-US" sz="2400">
                <a:latin typeface="Optima" charset="0"/>
              </a:rPr>
              <a:t>Pipeline rate limited by slowest pipeline stage</a:t>
            </a:r>
          </a:p>
          <a:p>
            <a:pPr lvl="1" eaLnBrk="1" hangingPunct="1"/>
            <a:r>
              <a:rPr lang="en-US" altLang="en-US" sz="2000">
                <a:latin typeface="Optima" charset="0"/>
              </a:rPr>
              <a:t>Unbalanced pipe stages makes for inefficiencies</a:t>
            </a:r>
          </a:p>
          <a:p>
            <a:pPr lvl="1" eaLnBrk="1" hangingPunct="1"/>
            <a:r>
              <a:rPr lang="en-US" altLang="en-US" sz="2000">
                <a:latin typeface="Optima" charset="0"/>
              </a:rPr>
              <a:t>The time to “</a:t>
            </a:r>
            <a:r>
              <a:rPr lang="en-US" altLang="ja-JP" sz="2000">
                <a:latin typeface="Optima" charset="0"/>
              </a:rPr>
              <a:t>fill” pipeline and time to “drain” it can impact speedup for deep pipelines and short code runs</a:t>
            </a:r>
          </a:p>
          <a:p>
            <a:pPr eaLnBrk="1" hangingPunct="1"/>
            <a:r>
              <a:rPr lang="en-US" altLang="en-US" sz="2400">
                <a:latin typeface="Optima" charset="0"/>
              </a:rPr>
              <a:t>Must detect and resolve hazards</a:t>
            </a:r>
          </a:p>
          <a:p>
            <a:pPr lvl="1" eaLnBrk="1" hangingPunct="1"/>
            <a:r>
              <a:rPr lang="en-US" altLang="en-US" sz="2000">
                <a:latin typeface="Optima" charset="0"/>
              </a:rPr>
              <a:t>Stalling negatively affects CPI (makes CPI less than the ideal of 1)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Had first coding club meeting.  Was OK but we will continue to improve training part</a:t>
            </a:r>
          </a:p>
          <a:p>
            <a:endParaRPr lang="en-US" dirty="0" smtClean="0"/>
          </a:p>
          <a:p>
            <a:r>
              <a:rPr lang="en-US" dirty="0" smtClean="0"/>
              <a:t>I have more </a:t>
            </a:r>
            <a:r>
              <a:rPr lang="en-US" dirty="0" err="1" smtClean="0"/>
              <a:t>ethernet</a:t>
            </a:r>
            <a:r>
              <a:rPr lang="en-US" dirty="0" smtClean="0"/>
              <a:t> cables in my office.  You want them, come get them</a:t>
            </a:r>
          </a:p>
          <a:p>
            <a:pPr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4436462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Vote on top 5 slides</a:t>
            </a:r>
          </a:p>
          <a:p>
            <a:endParaRPr lang="en-US" dirty="0" smtClean="0"/>
          </a:p>
          <a:p>
            <a:r>
              <a:rPr lang="en-US" dirty="0" smtClean="0"/>
              <a:t>Key for me was how well they did at explaining the complexities of doing what your boss asked you do</a:t>
            </a:r>
          </a:p>
          <a:p>
            <a:endParaRPr lang="en-US" dirty="0" smtClean="0"/>
          </a:p>
          <a:p>
            <a:r>
              <a:rPr lang="en-US" dirty="0" smtClean="0"/>
              <a:t>None of the slides did something that is critical for this type of ask.  Tell your boss what he asked you do!  He may be surprised </a:t>
            </a:r>
            <a:r>
              <a:rPr lang="en-US" dirty="0" err="1" smtClean="0">
                <a:sym typeface="Wingdings"/>
              </a:rPr>
              <a:t></a:t>
            </a:r>
            <a:r>
              <a:rPr lang="en-US" dirty="0" smtClean="0"/>
              <a:t> 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Readability: What color combinations are easy to read?</a:t>
            </a:r>
          </a:p>
          <a:p>
            <a:r>
              <a:rPr lang="en-US" dirty="0" smtClean="0"/>
              <a:t>Density:  Too much information in words can be a problem</a:t>
            </a:r>
          </a:p>
          <a:p>
            <a:r>
              <a:rPr lang="en-US" dirty="0" smtClean="0"/>
              <a:t>Font Size: Too small or some weird font is almost always a big problem.  You are not an artist you are an engineer.</a:t>
            </a:r>
          </a:p>
          <a:p>
            <a:r>
              <a:rPr lang="en-US" dirty="0" smtClean="0"/>
              <a:t>Always find a way to make the purpose of the slide clear to a reader since the slides may be forwarded to you bosses boss.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endParaRPr lang="en-US" dirty="0"/>
          </a:p>
        </p:txBody>
      </p:sp>
      <p:pic>
        <p:nvPicPr>
          <p:cNvPr id="4" name="Content Placeholder 3" descr="Screen Shot 2018-10-03 at 12.10.15 PM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6988" y="1219200"/>
            <a:ext cx="4090024" cy="5105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endParaRPr lang="en-US" dirty="0"/>
          </a:p>
        </p:txBody>
      </p:sp>
      <p:pic>
        <p:nvPicPr>
          <p:cNvPr id="4" name="Content Placeholder 3" descr="Screen Shot 2018-10-03 at 12.11.50 PM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3047" y="1219200"/>
            <a:ext cx="6557905" cy="5105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4" name="Content Placeholder 3" descr="Screen Shot 2018-10-03 at 12.12.06 PM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0884" y="1219200"/>
            <a:ext cx="6662232" cy="5105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ctures_optima">
  <a:themeElements>
    <a:clrScheme name="Blank Presentation 1">
      <a:dk1>
        <a:srgbClr val="000000"/>
      </a:dk1>
      <a:lt1>
        <a:srgbClr val="B3D1F0"/>
      </a:lt1>
      <a:dk2>
        <a:srgbClr val="1822CD"/>
      </a:dk2>
      <a:lt2>
        <a:srgbClr val="000000"/>
      </a:lt2>
      <a:accent1>
        <a:srgbClr val="3568C7"/>
      </a:accent1>
      <a:accent2>
        <a:srgbClr val="F06157"/>
      </a:accent2>
      <a:accent3>
        <a:srgbClr val="D6E5F6"/>
      </a:accent3>
      <a:accent4>
        <a:srgbClr val="000000"/>
      </a:accent4>
      <a:accent5>
        <a:srgbClr val="AEB9E0"/>
      </a:accent5>
      <a:accent6>
        <a:srgbClr val="D9574E"/>
      </a:accent6>
      <a:hlink>
        <a:srgbClr val="FF9218"/>
      </a:hlink>
      <a:folHlink>
        <a:srgbClr val="CCCCCC"/>
      </a:folHlink>
    </a:clrScheme>
    <a:fontScheme name="Blank Presentation">
      <a:majorFont>
        <a:latin typeface="Lucida Grande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B3D1F0"/>
        </a:lt1>
        <a:dk2>
          <a:srgbClr val="1822CD"/>
        </a:dk2>
        <a:lt2>
          <a:srgbClr val="000000"/>
        </a:lt2>
        <a:accent1>
          <a:srgbClr val="3568C7"/>
        </a:accent1>
        <a:accent2>
          <a:srgbClr val="F06157"/>
        </a:accent2>
        <a:accent3>
          <a:srgbClr val="D6E5F6"/>
        </a:accent3>
        <a:accent4>
          <a:srgbClr val="000000"/>
        </a:accent4>
        <a:accent5>
          <a:srgbClr val="AEB9E0"/>
        </a:accent5>
        <a:accent6>
          <a:srgbClr val="D9574E"/>
        </a:accent6>
        <a:hlink>
          <a:srgbClr val="FF9218"/>
        </a:hlink>
        <a:folHlink>
          <a:srgbClr val="CC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DCD1EB"/>
        </a:lt1>
        <a:dk2>
          <a:srgbClr val="6C18B0"/>
        </a:dk2>
        <a:lt2>
          <a:srgbClr val="000000"/>
        </a:lt2>
        <a:accent1>
          <a:srgbClr val="9968CC"/>
        </a:accent1>
        <a:accent2>
          <a:srgbClr val="FFAF18"/>
        </a:accent2>
        <a:accent3>
          <a:srgbClr val="EBE5F3"/>
        </a:accent3>
        <a:accent4>
          <a:srgbClr val="000000"/>
        </a:accent4>
        <a:accent5>
          <a:srgbClr val="CAB9E2"/>
        </a:accent5>
        <a:accent6>
          <a:srgbClr val="E79E15"/>
        </a:accent6>
        <a:hlink>
          <a:srgbClr val="1822CD"/>
        </a:hlink>
        <a:folHlink>
          <a:srgbClr val="CC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EECAE1"/>
        </a:lt1>
        <a:dk2>
          <a:srgbClr val="DC54AD"/>
        </a:dk2>
        <a:lt2>
          <a:srgbClr val="000000"/>
        </a:lt2>
        <a:accent1>
          <a:srgbClr val="DC359C"/>
        </a:accent1>
        <a:accent2>
          <a:srgbClr val="FFAF18"/>
        </a:accent2>
        <a:accent3>
          <a:srgbClr val="F5E1EE"/>
        </a:accent3>
        <a:accent4>
          <a:srgbClr val="000000"/>
        </a:accent4>
        <a:accent5>
          <a:srgbClr val="EBAECB"/>
        </a:accent5>
        <a:accent6>
          <a:srgbClr val="E79E15"/>
        </a:accent6>
        <a:hlink>
          <a:srgbClr val="1822CD"/>
        </a:hlink>
        <a:folHlink>
          <a:srgbClr val="CC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7E6C5"/>
        </a:lt1>
        <a:dk2>
          <a:srgbClr val="2F8B20"/>
        </a:dk2>
        <a:lt2>
          <a:srgbClr val="000000"/>
        </a:lt2>
        <a:accent1>
          <a:srgbClr val="7ABA05"/>
        </a:accent1>
        <a:accent2>
          <a:srgbClr val="FFAF18"/>
        </a:accent2>
        <a:accent3>
          <a:srgbClr val="E8F0DF"/>
        </a:accent3>
        <a:accent4>
          <a:srgbClr val="000000"/>
        </a:accent4>
        <a:accent5>
          <a:srgbClr val="BED9AA"/>
        </a:accent5>
        <a:accent6>
          <a:srgbClr val="E79E15"/>
        </a:accent6>
        <a:hlink>
          <a:srgbClr val="1822CD"/>
        </a:hlink>
        <a:folHlink>
          <a:srgbClr val="CC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8D1A8"/>
        </a:lt1>
        <a:dk2>
          <a:srgbClr val="FF9218"/>
        </a:dk2>
        <a:lt2>
          <a:srgbClr val="000000"/>
        </a:lt2>
        <a:accent1>
          <a:srgbClr val="FFAF18"/>
        </a:accent1>
        <a:accent2>
          <a:srgbClr val="F06157"/>
        </a:accent2>
        <a:accent3>
          <a:srgbClr val="FBE5D1"/>
        </a:accent3>
        <a:accent4>
          <a:srgbClr val="000000"/>
        </a:accent4>
        <a:accent5>
          <a:srgbClr val="FFD4AB"/>
        </a:accent5>
        <a:accent6>
          <a:srgbClr val="D9574E"/>
        </a:accent6>
        <a:hlink>
          <a:srgbClr val="FF9218"/>
        </a:hlink>
        <a:folHlink>
          <a:srgbClr val="CC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CCCCCC"/>
        </a:lt1>
        <a:dk2>
          <a:srgbClr val="555555"/>
        </a:dk2>
        <a:lt2>
          <a:srgbClr val="000000"/>
        </a:lt2>
        <a:accent1>
          <a:srgbClr val="AAAAAA"/>
        </a:accent1>
        <a:accent2>
          <a:srgbClr val="888888"/>
        </a:accent2>
        <a:accent3>
          <a:srgbClr val="E2E2E2"/>
        </a:accent3>
        <a:accent4>
          <a:srgbClr val="000000"/>
        </a:accent4>
        <a:accent5>
          <a:srgbClr val="D2D2D2"/>
        </a:accent5>
        <a:accent6>
          <a:srgbClr val="7B7B7B"/>
        </a:accent6>
        <a:hlink>
          <a:srgbClr val="333333"/>
        </a:hlink>
        <a:folHlink>
          <a:srgbClr val="88888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lectures_optima.potx</Template>
  <TotalTime>1342</TotalTime>
  <Pages>47</Pages>
  <Words>1863</Words>
  <Application>Microsoft Macintosh PowerPoint</Application>
  <PresentationFormat>Letter Paper (8.5x11 in)</PresentationFormat>
  <Paragraphs>590</Paragraphs>
  <Slides>36</Slides>
  <Notes>18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lectures_optima</vt:lpstr>
      <vt:lpstr>Slide 1</vt:lpstr>
      <vt:lpstr>Pipelining I : Introduction</vt:lpstr>
      <vt:lpstr>Announcements</vt:lpstr>
      <vt:lpstr>Announcements</vt:lpstr>
      <vt:lpstr>Today</vt:lpstr>
      <vt:lpstr>Note</vt:lpstr>
      <vt:lpstr>1</vt:lpstr>
      <vt:lpstr>2</vt:lpstr>
      <vt:lpstr>3</vt:lpstr>
      <vt:lpstr>4</vt:lpstr>
      <vt:lpstr>5</vt:lpstr>
      <vt:lpstr>Just for fun but not a raise maker </vt:lpstr>
      <vt:lpstr>Review</vt:lpstr>
      <vt:lpstr>Pipelining is Natural </vt:lpstr>
      <vt:lpstr>Sequential Laundry</vt:lpstr>
      <vt:lpstr>Pipelined Laundry: Start work ASAP</vt:lpstr>
      <vt:lpstr>Laundry and Pipelined Processors</vt:lpstr>
      <vt:lpstr>Single Cycle versus Pipelined</vt:lpstr>
      <vt:lpstr>Ideal Speedup Due to Pipelining</vt:lpstr>
      <vt:lpstr>Implementing Pipelining</vt:lpstr>
      <vt:lpstr>ARM Datapath – Break up tasks</vt:lpstr>
      <vt:lpstr>Five Stages of the ARM Pipeline</vt:lpstr>
      <vt:lpstr>Improving Performance With Pipelining</vt:lpstr>
      <vt:lpstr>Pipelining and Clock Cycle Time</vt:lpstr>
      <vt:lpstr>Single Cycle vs. Pipelining</vt:lpstr>
      <vt:lpstr>Pipelining in ARM v8</vt:lpstr>
      <vt:lpstr>TO BE CONTINUED!</vt:lpstr>
      <vt:lpstr>Implementing A Pipelined Processor</vt:lpstr>
      <vt:lpstr>Implementing A Pipelined Processor</vt:lpstr>
      <vt:lpstr>Implementing A Pipelined Processor</vt:lpstr>
      <vt:lpstr>Implementing A Pipelined Processor</vt:lpstr>
      <vt:lpstr>Implementing A Pipelined Processor</vt:lpstr>
      <vt:lpstr>Pipeline Control</vt:lpstr>
      <vt:lpstr>Graphically Representing A Pipelined Datapath</vt:lpstr>
      <vt:lpstr>Pipeline Diagram</vt:lpstr>
      <vt:lpstr>Summary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Pipelining I : Introduction</dc:title>
  <dc:subject>Lecture 01</dc:subject>
  <dc:creator>Apan Qasem</dc:creator>
  <cp:keywords/>
  <dc:description/>
  <cp:lastModifiedBy>Greg LaKomski</cp:lastModifiedBy>
  <cp:revision>56</cp:revision>
  <cp:lastPrinted>2009-09-28T15:46:59Z</cp:lastPrinted>
  <dcterms:created xsi:type="dcterms:W3CDTF">2018-10-07T23:56:31Z</dcterms:created>
  <dcterms:modified xsi:type="dcterms:W3CDTF">2018-10-07T23:58:03Z</dcterms:modified>
</cp:coreProperties>
</file>

<file path=docProps/thumbnail.jpeg>
</file>